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59" r:id="rId6"/>
    <p:sldId id="260" r:id="rId7"/>
    <p:sldId id="271" r:id="rId8"/>
    <p:sldId id="261" r:id="rId9"/>
    <p:sldId id="262" r:id="rId10"/>
    <p:sldId id="263" r:id="rId11"/>
    <p:sldId id="272" r:id="rId12"/>
    <p:sldId id="264" r:id="rId13"/>
    <p:sldId id="273" r:id="rId14"/>
    <p:sldId id="274" r:id="rId15"/>
    <p:sldId id="265" r:id="rId16"/>
    <p:sldId id="266" r:id="rId17"/>
    <p:sldId id="275" r:id="rId18"/>
    <p:sldId id="267" r:id="rId19"/>
    <p:sldId id="276" r:id="rId20"/>
    <p:sldId id="268" r:id="rId21"/>
    <p:sldId id="269" r:id="rId22"/>
    <p:sldId id="270" r:id="rId2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19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3569504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3961660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2538959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1801321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3161877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177649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131049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2087764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3274496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1016453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53A3DB-6420-4FBC-B5B6-42BF7CAF40D2}" type="datetimeFigureOut">
              <a:rPr lang="es-CL" smtClean="0"/>
              <a:pPr/>
              <a:t>10-05-2016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EFB6D59-F3BB-4B0E-9D3E-AE236F6B6778}" type="slidenum">
              <a:rPr lang="es-CL" smtClean="0"/>
              <a:pPr/>
              <a:t>‹Nº›</a:t>
            </a:fld>
            <a:endParaRPr lang="es-CL"/>
          </a:p>
        </p:txBody>
      </p:sp>
    </p:spTree>
    <p:extLst>
      <p:ext uri="{BB962C8B-B14F-4D97-AF65-F5344CB8AC3E}">
        <p14:creationId xmlns:p14="http://schemas.microsoft.com/office/powerpoint/2010/main" val="294232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3A3DB-6420-4FBC-B5B6-42BF7CAF40D2}" type="datetimeFigureOut">
              <a:rPr lang="es-CL" smtClean="0"/>
              <a:pPr/>
              <a:t>10-05-2016</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B6D59-F3BB-4B0E-9D3E-AE236F6B6778}" type="slidenum">
              <a:rPr lang="es-CL" smtClean="0"/>
              <a:pPr/>
              <a:t>‹Nº›</a:t>
            </a:fld>
            <a:endParaRPr lang="es-CL"/>
          </a:p>
        </p:txBody>
      </p:sp>
    </p:spTree>
    <p:extLst>
      <p:ext uri="{BB962C8B-B14F-4D97-AF65-F5344CB8AC3E}">
        <p14:creationId xmlns:p14="http://schemas.microsoft.com/office/powerpoint/2010/main" val="2430033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L" dirty="0" smtClean="0"/>
              <a:t>OBSERVACIONES A INDICACIONES LEY DE FARMACOS 2</a:t>
            </a:r>
            <a:endParaRPr lang="es-CL" dirty="0"/>
          </a:p>
        </p:txBody>
      </p:sp>
      <p:sp>
        <p:nvSpPr>
          <p:cNvPr id="3" name="2 Subtítulo"/>
          <p:cNvSpPr>
            <a:spLocks noGrp="1"/>
          </p:cNvSpPr>
          <p:nvPr>
            <p:ph type="subTitle" idx="1"/>
          </p:nvPr>
        </p:nvSpPr>
        <p:spPr/>
        <p:txBody>
          <a:bodyPr>
            <a:normAutofit fontScale="85000" lnSpcReduction="20000"/>
          </a:bodyPr>
          <a:lstStyle/>
          <a:p>
            <a:r>
              <a:rPr lang="es-CL" dirty="0" smtClean="0"/>
              <a:t>HECTOR ROJAS PICCARDO</a:t>
            </a:r>
          </a:p>
          <a:p>
            <a:r>
              <a:rPr lang="es-CL" dirty="0" smtClean="0"/>
              <a:t>AFFI CHILE</a:t>
            </a:r>
          </a:p>
          <a:p>
            <a:r>
              <a:rPr lang="es-CL" dirty="0" smtClean="0"/>
              <a:t>COMISION DE SALUD DEL SENADO</a:t>
            </a:r>
          </a:p>
          <a:p>
            <a:r>
              <a:rPr lang="es-CL" dirty="0" smtClean="0"/>
              <a:t>10 DE MAYO 2016</a:t>
            </a:r>
            <a:endParaRPr lang="es-CL" dirty="0"/>
          </a:p>
        </p:txBody>
      </p:sp>
    </p:spTree>
    <p:extLst>
      <p:ext uri="{BB962C8B-B14F-4D97-AF65-F5344CB8AC3E}">
        <p14:creationId xmlns:p14="http://schemas.microsoft.com/office/powerpoint/2010/main" val="3212537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EN RELACION CON EL ARTÍCULO 128.</a:t>
            </a:r>
            <a:br>
              <a:rPr lang="es-CL" dirty="0" smtClean="0"/>
            </a:br>
            <a:endParaRPr lang="es-CL" dirty="0"/>
          </a:p>
        </p:txBody>
      </p:sp>
      <p:sp>
        <p:nvSpPr>
          <p:cNvPr id="3" name="2 Marcador de contenido"/>
          <p:cNvSpPr>
            <a:spLocks noGrp="1"/>
          </p:cNvSpPr>
          <p:nvPr>
            <p:ph idx="1"/>
          </p:nvPr>
        </p:nvSpPr>
        <p:spPr/>
        <p:txBody>
          <a:bodyPr>
            <a:normAutofit fontScale="47500" lnSpcReduction="20000"/>
          </a:bodyPr>
          <a:lstStyle/>
          <a:p>
            <a:r>
              <a:rPr lang="es-CL" sz="4800" b="1" u="sng" dirty="0" smtClean="0"/>
              <a:t>INDICACIÓN 28, </a:t>
            </a:r>
            <a:r>
              <a:rPr lang="es-CL" sz="4800" b="1" dirty="0" smtClean="0"/>
              <a:t>DEL EJECUTIVO</a:t>
            </a:r>
            <a:r>
              <a:rPr lang="es-CL" sz="4800" dirty="0" smtClean="0"/>
              <a:t>.  SOLO PARA ELIMINAR LA FRASE CUALQUIER </a:t>
            </a:r>
            <a:r>
              <a:rPr lang="es-CL" sz="4800" b="1" dirty="0" smtClean="0"/>
              <a:t>PERSONA NATURAL O JURÍDICA</a:t>
            </a:r>
            <a:r>
              <a:rPr lang="es-CL" sz="4800" dirty="0" smtClean="0"/>
              <a:t>, QUE SE HA PRESTADO A NIVEL REGLAMENTARIO PARA PERMITIR QUE ESTA ACTIVIDAD SEA REALIZADA POR EMPRESAS DE COURIER  QUE NO CUMPLEN LOS REQUISITOS DEL MISMO REGLAMENTO Y DE LA LEY. POR ESTA VIA LLEGAN A SUS BODEGAS INHABILTADAS  Y DE AHÍ A LA CASA DEL PACIENTE EN FORMA NO PERMITIDA. </a:t>
            </a:r>
          </a:p>
          <a:p>
            <a:r>
              <a:rPr lang="es-CL" sz="4800" b="1" u="sng" dirty="0" smtClean="0"/>
              <a:t>INDICACIÓN 29</a:t>
            </a:r>
            <a:r>
              <a:rPr lang="es-CL" sz="4800" b="1" dirty="0" smtClean="0"/>
              <a:t>, DEL SENADOR GIRARDI</a:t>
            </a:r>
            <a:r>
              <a:rPr lang="es-CL" sz="4800" dirty="0" smtClean="0"/>
              <a:t>, INOFICIOSA EN RELACIÓN CON EL ARTICULO 3(PRESCRIBE LO MISMO).</a:t>
            </a:r>
          </a:p>
          <a:p>
            <a:r>
              <a:rPr lang="es-CL" sz="4800" b="1" dirty="0" smtClean="0"/>
              <a:t>RESPECTO DEL ARTÍCULO 128 BIS. </a:t>
            </a:r>
            <a:r>
              <a:rPr lang="es-CL" sz="4800" dirty="0" smtClean="0"/>
              <a:t>EN ACUERDO ABSOLUTO CON </a:t>
            </a:r>
            <a:r>
              <a:rPr lang="es-CL" sz="4800" u="sng" dirty="0" smtClean="0"/>
              <a:t>LA </a:t>
            </a:r>
            <a:r>
              <a:rPr lang="es-CL" sz="4800" b="1" u="sng" dirty="0" smtClean="0"/>
              <a:t>INDICACIÓN 30  DEL SENADOR CHAHUAN</a:t>
            </a:r>
            <a:r>
              <a:rPr lang="es-CL" sz="4800" dirty="0" smtClean="0"/>
              <a:t>  (EN LA ACTUALIDAD LAS FARMACIAS INDEPENDIENTES DEPENDEMOS EN GRAN PARTE DE LABORATORIOS INTEGRADOS VERTICALMENTE Y LOS PACIENTES SON LOS PRINCIPALES FAVORECIDOS) </a:t>
            </a:r>
          </a:p>
          <a:p>
            <a:endParaRPr lang="es-CL" sz="4800" dirty="0"/>
          </a:p>
        </p:txBody>
      </p:sp>
    </p:spTree>
    <p:extLst>
      <p:ext uri="{BB962C8B-B14F-4D97-AF65-F5344CB8AC3E}">
        <p14:creationId xmlns:p14="http://schemas.microsoft.com/office/powerpoint/2010/main" val="2089084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EN RELACION CON EL ARTÍCULO 128</a:t>
            </a:r>
          </a:p>
        </p:txBody>
      </p:sp>
      <p:sp>
        <p:nvSpPr>
          <p:cNvPr id="3" name="2 Marcador de contenido"/>
          <p:cNvSpPr>
            <a:spLocks noGrp="1"/>
          </p:cNvSpPr>
          <p:nvPr>
            <p:ph idx="1"/>
          </p:nvPr>
        </p:nvSpPr>
        <p:spPr/>
        <p:txBody>
          <a:bodyPr>
            <a:normAutofit fontScale="55000" lnSpcReduction="20000"/>
          </a:bodyPr>
          <a:lstStyle/>
          <a:p>
            <a:r>
              <a:rPr lang="es-CL" b="1" dirty="0"/>
              <a:t>L</a:t>
            </a:r>
            <a:r>
              <a:rPr lang="es-CL" b="1" u="sng" dirty="0" smtClean="0"/>
              <a:t>A </a:t>
            </a:r>
            <a:r>
              <a:rPr lang="es-CL" b="1" u="sng" dirty="0"/>
              <a:t>INDICACIÓN 31, DEL SENADOR ROSSI EN COMPLETO DESACUERDO </a:t>
            </a:r>
            <a:r>
              <a:rPr lang="es-CL" u="sng" dirty="0"/>
              <a:t>(LIMITA LA CAPACIDAD DE LOS PROFESIONALES FARMACÉUTICOS EN PARTICULAR PARA DESEMPEÑAR EN ACTIVIDADES….. </a:t>
            </a:r>
            <a:r>
              <a:rPr lang="es-CL" b="1" u="sng" dirty="0"/>
              <a:t>32 , 33,34  </a:t>
            </a:r>
            <a:r>
              <a:rPr lang="es-CL" u="sng" dirty="0"/>
              <a:t>POR LOS MISMOS FUNDAMENTOS.</a:t>
            </a:r>
            <a:r>
              <a:rPr lang="es-ES" dirty="0"/>
              <a:t> La existencia de marcas propias es un control  a los precios de los medicamentos de mayores precios, ya que estos al ser vendidos usualmente a un precio más bajo que la marca, genera que la diferencia de precios entre ellos sea menor que si solo se vendiera el medicamento de marca.-</a:t>
            </a:r>
            <a:endParaRPr lang="es-CL" dirty="0"/>
          </a:p>
          <a:p>
            <a:r>
              <a:rPr lang="es-ES" dirty="0"/>
              <a:t> </a:t>
            </a:r>
            <a:endParaRPr lang="es-CL" dirty="0"/>
          </a:p>
          <a:p>
            <a:r>
              <a:rPr lang="es-ES" dirty="0"/>
              <a:t>Solo el 6% de las ventas son realizadas como marcas propias pero es un buen control para aquellos medicamentos de mayor venta en volumen de piezas.-</a:t>
            </a:r>
            <a:endParaRPr lang="es-CL" dirty="0"/>
          </a:p>
          <a:p>
            <a:r>
              <a:rPr lang="es-ES_tradnl" dirty="0"/>
              <a:t> </a:t>
            </a:r>
            <a:r>
              <a:rPr lang="es-ES_tradnl" dirty="0" smtClean="0"/>
              <a:t>y además las farmacias independientes que están en los sectores más vulnerables donde no llegan las cadenas, dependemos de dichas marcas. Ello sin perjuicio de que los pocos laboratorios nacionales van a desaparecer.</a:t>
            </a:r>
            <a:endParaRPr lang="es-CL" dirty="0"/>
          </a:p>
          <a:p>
            <a:endParaRPr lang="es-CL" u="sng" dirty="0"/>
          </a:p>
          <a:p>
            <a:r>
              <a:rPr lang="es-CL" b="1" dirty="0"/>
              <a:t>INDICACIÓN 35, DEL SENADOR NAVARRO</a:t>
            </a:r>
            <a:r>
              <a:rPr lang="es-CL" dirty="0"/>
              <a:t>, EN ACUERDO.</a:t>
            </a:r>
          </a:p>
          <a:p>
            <a:endParaRPr lang="es-CL" dirty="0"/>
          </a:p>
        </p:txBody>
      </p:sp>
    </p:spTree>
    <p:extLst>
      <p:ext uri="{BB962C8B-B14F-4D97-AF65-F5344CB8AC3E}">
        <p14:creationId xmlns:p14="http://schemas.microsoft.com/office/powerpoint/2010/main" val="2752153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RESPECTO DEL ARTÍCULO 128 TER</a:t>
            </a:r>
            <a:endParaRPr lang="es-CL" dirty="0"/>
          </a:p>
        </p:txBody>
      </p:sp>
      <p:sp>
        <p:nvSpPr>
          <p:cNvPr id="3" name="2 Marcador de contenido"/>
          <p:cNvSpPr>
            <a:spLocks noGrp="1"/>
          </p:cNvSpPr>
          <p:nvPr>
            <p:ph idx="1"/>
          </p:nvPr>
        </p:nvSpPr>
        <p:spPr/>
        <p:txBody>
          <a:bodyPr>
            <a:normAutofit fontScale="32500" lnSpcReduction="20000"/>
          </a:bodyPr>
          <a:lstStyle/>
          <a:p>
            <a:r>
              <a:rPr lang="es-CL" sz="8000" b="1" u="sng" dirty="0" smtClean="0"/>
              <a:t>INDICACIÓN 36</a:t>
            </a:r>
            <a:r>
              <a:rPr lang="es-CL" sz="8000" b="1" dirty="0" smtClean="0"/>
              <a:t>, DEL SENADOR GIRARDI.</a:t>
            </a:r>
            <a:r>
              <a:rPr lang="es-CL" sz="8000" dirty="0" smtClean="0"/>
              <a:t> </a:t>
            </a:r>
          </a:p>
          <a:p>
            <a:r>
              <a:rPr lang="es-CL" sz="8000" dirty="0" smtClean="0"/>
              <a:t>EN DESACUERDO, GENERA LIMITACIONES A NUESTRAS FARMACIAS Y A NUESTROS PROFESIONALES EMPRENDEDORES EN BENEFICIO DE LOS EXTRANJEROS Y PERJUCIO DE LOS PACIENTES CHILENOS.</a:t>
            </a:r>
          </a:p>
          <a:p>
            <a:r>
              <a:rPr lang="es-ES_tradnl" sz="8000" dirty="0"/>
              <a:t>Los laboratorios </a:t>
            </a:r>
            <a:r>
              <a:rPr lang="es-ES_tradnl" sz="8000" dirty="0" smtClean="0"/>
              <a:t>sobre todo los internacionales sí podrían mediante </a:t>
            </a:r>
            <a:r>
              <a:rPr lang="es-ES_tradnl" sz="8000" dirty="0"/>
              <a:t>contratos maquilar productos, pero el resto de los participantes en el rubro </a:t>
            </a:r>
            <a:r>
              <a:rPr lang="es-ES_tradnl" sz="8000" dirty="0" smtClean="0"/>
              <a:t>no. Es </a:t>
            </a:r>
            <a:r>
              <a:rPr lang="es-ES_tradnl" sz="8000" dirty="0"/>
              <a:t>discriminatorio y claramente con el objetivo de proteger los intereses de </a:t>
            </a:r>
            <a:r>
              <a:rPr lang="es-ES_tradnl" sz="8000" dirty="0" smtClean="0"/>
              <a:t>los laboratorios CIF, </a:t>
            </a:r>
            <a:r>
              <a:rPr lang="es-ES_tradnl" sz="8000" dirty="0"/>
              <a:t>la aplicación de este </a:t>
            </a:r>
            <a:r>
              <a:rPr lang="es-ES_tradnl" sz="8000" dirty="0" smtClean="0"/>
              <a:t>inciso no baja los precios porque la menor competencia sin </a:t>
            </a:r>
            <a:r>
              <a:rPr lang="es-ES_tradnl" sz="8000" dirty="0"/>
              <a:t>marcas propias o las maquiladas por las </a:t>
            </a:r>
            <a:r>
              <a:rPr lang="es-ES_tradnl" sz="8000" dirty="0" smtClean="0"/>
              <a:t>farmacias, les deja el campo abierto para seguir abusando con los precios.</a:t>
            </a:r>
            <a:endParaRPr lang="es-CL" sz="4900" dirty="0"/>
          </a:p>
          <a:p>
            <a:endParaRPr lang="es-CL" dirty="0" smtClean="0"/>
          </a:p>
        </p:txBody>
      </p:sp>
    </p:spTree>
    <p:extLst>
      <p:ext uri="{BB962C8B-B14F-4D97-AF65-F5344CB8AC3E}">
        <p14:creationId xmlns:p14="http://schemas.microsoft.com/office/powerpoint/2010/main" val="3342591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a:xfrm>
            <a:off x="395536" y="1628800"/>
            <a:ext cx="8229600" cy="4525963"/>
          </a:xfrm>
        </p:spPr>
        <p:txBody>
          <a:bodyPr>
            <a:normAutofit fontScale="70000" lnSpcReduction="20000"/>
          </a:bodyPr>
          <a:lstStyle/>
          <a:p>
            <a:r>
              <a:rPr lang="es-CL" b="1" u="sng" dirty="0"/>
              <a:t>INDICACIONES 37 Y 38 </a:t>
            </a:r>
            <a:r>
              <a:rPr lang="es-CL" b="1" dirty="0"/>
              <a:t>, DEL EJECUTIVO</a:t>
            </a:r>
            <a:r>
              <a:rPr lang="es-CL" dirty="0"/>
              <a:t>. EN ACUERDO.</a:t>
            </a:r>
          </a:p>
          <a:p>
            <a:r>
              <a:rPr lang="es-CL" b="1" u="sng" dirty="0"/>
              <a:t>INDICACIÓN 39, </a:t>
            </a:r>
            <a:r>
              <a:rPr lang="es-CL" b="1" dirty="0"/>
              <a:t>DEL SENADOR </a:t>
            </a:r>
            <a:r>
              <a:rPr lang="es-CL" b="1" dirty="0" smtClean="0"/>
              <a:t>HORVATH</a:t>
            </a:r>
            <a:r>
              <a:rPr lang="es-CL" dirty="0"/>
              <a:t>. INOFICIOSA, POR ENCONTRASE EN EL REGLAMENTO.</a:t>
            </a:r>
          </a:p>
          <a:p>
            <a:r>
              <a:rPr lang="es-CL" dirty="0"/>
              <a:t>RESPECTO  AL ARTÍCULO 129.</a:t>
            </a:r>
          </a:p>
          <a:p>
            <a:r>
              <a:rPr lang="es-CL" b="1" dirty="0"/>
              <a:t> </a:t>
            </a:r>
            <a:r>
              <a:rPr lang="es-CL" b="1" u="sng" dirty="0"/>
              <a:t>INDICACIÓN 40</a:t>
            </a:r>
            <a:r>
              <a:rPr lang="es-CL" b="1" dirty="0"/>
              <a:t>, DEL SENADOR GIRARDI</a:t>
            </a:r>
            <a:r>
              <a:rPr lang="es-CL" dirty="0"/>
              <a:t>. EN ACUERDO PARCIAL, PORQUE ES UNA NORMA QUE PODRÍA AUMENTAR EL PRECIO DE LOS MEDICAMENTOS Y EN ESTE CASO POR CAUSA DE LAS PROPIAS </a:t>
            </a:r>
            <a:r>
              <a:rPr lang="es-CL" dirty="0" smtClean="0"/>
              <a:t>FARMACIAS</a:t>
            </a:r>
            <a:r>
              <a:rPr lang="es-CL" dirty="0"/>
              <a:t> </a:t>
            </a:r>
            <a:r>
              <a:rPr lang="es-CL" dirty="0" smtClean="0"/>
              <a:t>POR EL HECHO DE SER REQUERIMIENTOS EXTRAORDINARIOS. LA  AUTORIDAD DEBIERA INFORMAR EL PRECIO SUGERIDO AL PUBLICO POR PARTE DE LOS LABORATORIOS.</a:t>
            </a:r>
          </a:p>
          <a:p>
            <a:endParaRPr lang="es-CL" dirty="0"/>
          </a:p>
          <a:p>
            <a:r>
              <a:rPr lang="es-CL" b="1" u="sng" dirty="0" smtClean="0"/>
              <a:t>INDICACIÓN </a:t>
            </a:r>
            <a:r>
              <a:rPr lang="es-CL" b="1" u="sng" dirty="0"/>
              <a:t>41</a:t>
            </a:r>
            <a:r>
              <a:rPr lang="es-CL" b="1" dirty="0"/>
              <a:t>, DEL SENADOR </a:t>
            </a:r>
            <a:r>
              <a:rPr lang="es-CL" b="1" dirty="0" smtClean="0"/>
              <a:t>HARVART</a:t>
            </a:r>
            <a:r>
              <a:rPr lang="es-CL" dirty="0" smtClean="0"/>
              <a:t>. AL ARTICULO 129. EN </a:t>
            </a:r>
            <a:r>
              <a:rPr lang="es-CL" dirty="0"/>
              <a:t>ACUERDO PARCIAL DADO LO EXTENSO DE LA LETRA B QUE ADEMAS ESTA REGULADO EN EL REGLAMENTO </a:t>
            </a:r>
            <a:r>
              <a:rPr lang="es-CL" dirty="0" smtClean="0"/>
              <a:t>466.</a:t>
            </a:r>
            <a:endParaRPr lang="es-CL" dirty="0"/>
          </a:p>
          <a:p>
            <a:pPr marL="0" indent="0">
              <a:buNone/>
            </a:pPr>
            <a:r>
              <a:rPr lang="es-CL" dirty="0"/>
              <a:t>.</a:t>
            </a:r>
          </a:p>
          <a:p>
            <a:pPr marL="0" indent="0">
              <a:buNone/>
            </a:pPr>
            <a:endParaRPr lang="es-CL" dirty="0"/>
          </a:p>
        </p:txBody>
      </p:sp>
    </p:spTree>
    <p:extLst>
      <p:ext uri="{BB962C8B-B14F-4D97-AF65-F5344CB8AC3E}">
        <p14:creationId xmlns:p14="http://schemas.microsoft.com/office/powerpoint/2010/main" val="393821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62500" lnSpcReduction="20000"/>
          </a:bodyPr>
          <a:lstStyle/>
          <a:p>
            <a:pPr marL="0" indent="0">
              <a:buNone/>
            </a:pPr>
            <a:r>
              <a:rPr lang="es-CL" b="1" u="sng" dirty="0"/>
              <a:t>INDICACIÓN 42,  DE LA SENADORA ALLENDE</a:t>
            </a:r>
            <a:r>
              <a:rPr lang="es-CL" u="sng" dirty="0"/>
              <a:t>.</a:t>
            </a:r>
            <a:r>
              <a:rPr lang="es-CL" dirty="0"/>
              <a:t> ACUERDO TOTAL POR CONCORDANCIA CON EL ARTÍCULO 129, INCISO SEGUNDO QUE ENTREGA UNA ACTIVIDAD DE DIRECCIÓN  Y EN EL INCISO SEGUNDO DEL 129 UNA ACTIVIDAD DE </a:t>
            </a:r>
            <a:r>
              <a:rPr lang="es-CL" dirty="0" smtClean="0"/>
              <a:t>SUPERVISAR</a:t>
            </a:r>
            <a:r>
              <a:rPr lang="es-CL" dirty="0"/>
              <a:t>,  LAS CUALES EN LAS </a:t>
            </a:r>
            <a:r>
              <a:rPr lang="es-CL" dirty="0" smtClean="0"/>
              <a:t>FARMACIAS </a:t>
            </a:r>
            <a:r>
              <a:rPr lang="es-CL" dirty="0"/>
              <a:t>PYMES ES SUFIENTE CON 8 HORAS. </a:t>
            </a:r>
            <a:endParaRPr lang="es-CL" dirty="0" smtClean="0"/>
          </a:p>
          <a:p>
            <a:pPr marL="0" indent="0">
              <a:buNone/>
            </a:pPr>
            <a:r>
              <a:rPr lang="es-CL" dirty="0" smtClean="0"/>
              <a:t>ASIMISMO </a:t>
            </a:r>
            <a:r>
              <a:rPr lang="es-CL" dirty="0"/>
              <a:t>COMERCIALMENTE  NO ES COMPATIBLE LA CONTRATACIÓN DE MAS DE UN PROFESIONAL NI LOS HAY SUFICIENTES PARA CUMPLIR EVENTUALMENTE CON UNA NORMA  RIGIDA Y EL COSTO BENEFICIO DE PERMANECER UN HORARIO SUPERIOR A DISPOSICIÓN DEL PUBLICO, NO CABE DUDA QUE </a:t>
            </a:r>
            <a:r>
              <a:rPr lang="es-CL" dirty="0" smtClean="0"/>
              <a:t>LO ES </a:t>
            </a:r>
            <a:r>
              <a:rPr lang="es-CL" dirty="0"/>
              <a:t>EN FAVOR DE ESTA PROPUESTA.</a:t>
            </a:r>
            <a:r>
              <a:rPr lang="es-ES" dirty="0"/>
              <a:t> Esto permite ,mayor competencia y que se pueda llegar con medicamentos donde la población lo requiera sin incrementar los costos de los medicamentos, dando mayor acceso a medicamentos.-</a:t>
            </a:r>
            <a:endParaRPr lang="es-CL" dirty="0"/>
          </a:p>
          <a:p>
            <a:pPr marL="0" indent="0">
              <a:buNone/>
            </a:pPr>
            <a:endParaRPr lang="es-CL" dirty="0"/>
          </a:p>
          <a:p>
            <a:r>
              <a:rPr lang="es-CL" b="1" u="sng" dirty="0"/>
              <a:t>INDICACIÓN DEL 43,  DEL SENADOR ROSSI</a:t>
            </a:r>
            <a:r>
              <a:rPr lang="es-CL" u="sng" dirty="0" smtClean="0"/>
              <a:t>. </a:t>
            </a:r>
            <a:r>
              <a:rPr lang="es-CL" dirty="0" smtClean="0"/>
              <a:t>EN </a:t>
            </a:r>
            <a:r>
              <a:rPr lang="es-CL" dirty="0"/>
              <a:t>DESACUERDO, </a:t>
            </a:r>
            <a:r>
              <a:rPr lang="es-CL" dirty="0" smtClean="0"/>
              <a:t>NO TODAS  </a:t>
            </a:r>
            <a:r>
              <a:rPr lang="es-CL" dirty="0"/>
              <a:t>LAS FARMACIAS ESTABLECIDAS  PUEDEN CUMPLIR POR ESPACIO CON EL FRACCIONAMIENTO </a:t>
            </a:r>
            <a:r>
              <a:rPr lang="es-CL" dirty="0" smtClean="0"/>
              <a:t>OBLIGATORIO Y ADEMÁS GENERARIA MAS GASTO.</a:t>
            </a:r>
            <a:endParaRPr lang="es-CL" dirty="0"/>
          </a:p>
        </p:txBody>
      </p:sp>
    </p:spTree>
    <p:extLst>
      <p:ext uri="{BB962C8B-B14F-4D97-AF65-F5344CB8AC3E}">
        <p14:creationId xmlns:p14="http://schemas.microsoft.com/office/powerpoint/2010/main" val="927852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RESPECTO DEL ARTÍCULO 129 B</a:t>
            </a:r>
            <a:endParaRPr lang="es-CL" dirty="0"/>
          </a:p>
        </p:txBody>
      </p:sp>
      <p:sp>
        <p:nvSpPr>
          <p:cNvPr id="3" name="2 Marcador de contenido"/>
          <p:cNvSpPr>
            <a:spLocks noGrp="1"/>
          </p:cNvSpPr>
          <p:nvPr>
            <p:ph idx="1"/>
          </p:nvPr>
        </p:nvSpPr>
        <p:spPr/>
        <p:txBody>
          <a:bodyPr>
            <a:normAutofit fontScale="85000" lnSpcReduction="20000"/>
          </a:bodyPr>
          <a:lstStyle/>
          <a:p>
            <a:r>
              <a:rPr lang="es-CL" b="1" u="sng" dirty="0" smtClean="0"/>
              <a:t> </a:t>
            </a:r>
            <a:r>
              <a:rPr lang="es-CL" sz="2400" b="1" u="sng" dirty="0" smtClean="0"/>
              <a:t>INDICACIÓN 44 , 45 Y 46. En desacuerdo, </a:t>
            </a:r>
            <a:r>
              <a:rPr lang="es-ES" sz="2400" dirty="0" smtClean="0"/>
              <a:t>el </a:t>
            </a:r>
            <a:r>
              <a:rPr lang="es-ES" sz="2400" dirty="0"/>
              <a:t>que sea obligatorio implicara tener que contratar guardias y los costos de las mermas se deberán incrementar al costo del </a:t>
            </a:r>
            <a:r>
              <a:rPr lang="es-ES" sz="2400" dirty="0" smtClean="0"/>
              <a:t>producto, además de que son medicamentos para sanos. </a:t>
            </a:r>
            <a:endParaRPr lang="es-CL" sz="2400" dirty="0"/>
          </a:p>
          <a:p>
            <a:r>
              <a:rPr lang="es-CL" sz="2400" b="1" u="sng" dirty="0" smtClean="0"/>
              <a:t>INDICACIONES 47</a:t>
            </a:r>
            <a:r>
              <a:rPr lang="es-CL" sz="2400" b="1" dirty="0" smtClean="0"/>
              <a:t>, DEL SENADOR ROSSI</a:t>
            </a:r>
            <a:r>
              <a:rPr lang="es-CL" sz="2400" dirty="0" smtClean="0"/>
              <a:t>. DESACUERDO POR SER PERJUDICIAL PARA LOS PACIENTES. Y </a:t>
            </a:r>
            <a:r>
              <a:rPr lang="es-CL" sz="2400" b="1" dirty="0" smtClean="0"/>
              <a:t>48 SIN COMENTARIOS</a:t>
            </a:r>
            <a:r>
              <a:rPr lang="es-CL" sz="2400" dirty="0" smtClean="0"/>
              <a:t>, autorización de seremi.</a:t>
            </a:r>
          </a:p>
          <a:p>
            <a:r>
              <a:rPr lang="es-CL" sz="2400" b="1" dirty="0" smtClean="0"/>
              <a:t>INDICACION 49 </a:t>
            </a:r>
            <a:r>
              <a:rPr lang="es-CL" sz="2400" dirty="0" smtClean="0"/>
              <a:t>EN RELACIÓN CON EL 129 E. SIN COMENTARIO PORQUE DEPENDE DE UN REGLAMENTO.</a:t>
            </a:r>
          </a:p>
          <a:p>
            <a:r>
              <a:rPr lang="es-CL" sz="2400" b="1" dirty="0" smtClean="0"/>
              <a:t>INDICACIÓN 50, DEL EJECUTIVO </a:t>
            </a:r>
            <a:r>
              <a:rPr lang="es-CL" sz="2400" dirty="0" smtClean="0"/>
              <a:t>AL</a:t>
            </a:r>
            <a:r>
              <a:rPr lang="es-CL" sz="2400" b="1" dirty="0" smtClean="0"/>
              <a:t> </a:t>
            </a:r>
            <a:r>
              <a:rPr lang="es-CL" sz="2400" dirty="0"/>
              <a:t>TITULO IV DEL LIBRO SEXTO. </a:t>
            </a:r>
            <a:r>
              <a:rPr lang="es-CL" sz="2400" dirty="0" smtClean="0"/>
              <a:t>ES UN TEMA QUE AMERITA MAYOR TIEMPO DE ESTUDIOS POR SUS IMPLICACIAS EN EL DERECHO CONSTITUCIONAL, SIN PERJUICIO DE QUE ESTAMOS DE ACUERDO  CON EL ARTÍCULO 129 N QUE PROHIBE A LOS VISITADORES MÉDICOS</a:t>
            </a:r>
            <a:r>
              <a:rPr lang="es-CL" dirty="0" smtClean="0"/>
              <a:t>, </a:t>
            </a:r>
            <a:r>
              <a:rPr lang="es-CL" sz="2400" dirty="0" smtClean="0"/>
              <a:t>EFECTUAR SUS VISITAS A LOS MEDICOS EN LAS CLINICAS PARTICULARES Y CON RESTRICCION EN LOS HOSPITALES O ESTABLECIMIENTOS PUBLICOS.</a:t>
            </a:r>
            <a:r>
              <a:rPr lang="es-CL" dirty="0" smtClean="0"/>
              <a:t> </a:t>
            </a:r>
          </a:p>
          <a:p>
            <a:endParaRPr lang="es-CL" dirty="0"/>
          </a:p>
        </p:txBody>
      </p:sp>
    </p:spTree>
    <p:extLst>
      <p:ext uri="{BB962C8B-B14F-4D97-AF65-F5344CB8AC3E}">
        <p14:creationId xmlns:p14="http://schemas.microsoft.com/office/powerpoint/2010/main" val="739691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NUMERO 5</a:t>
            </a:r>
            <a:endParaRPr lang="es-CL" dirty="0"/>
          </a:p>
        </p:txBody>
      </p:sp>
      <p:sp>
        <p:nvSpPr>
          <p:cNvPr id="3" name="2 Marcador de contenido"/>
          <p:cNvSpPr>
            <a:spLocks noGrp="1"/>
          </p:cNvSpPr>
          <p:nvPr>
            <p:ph idx="1"/>
          </p:nvPr>
        </p:nvSpPr>
        <p:spPr/>
        <p:txBody>
          <a:bodyPr>
            <a:normAutofit fontScale="70000" lnSpcReduction="20000"/>
          </a:bodyPr>
          <a:lstStyle/>
          <a:p>
            <a:endParaRPr lang="es-CL" dirty="0" smtClean="0"/>
          </a:p>
          <a:p>
            <a:r>
              <a:rPr lang="es-CL" b="1" dirty="0" smtClean="0"/>
              <a:t>INDICACION 51 DEL SENADOR HORVATH</a:t>
            </a:r>
            <a:r>
              <a:rPr lang="es-CL" dirty="0" smtClean="0"/>
              <a:t> DEL ARTICULO 129 E, DE ACUERDO, EN CONFORMIDAD, ABSOLUTAMENTE NECESARIO Y PREFERIBLE ANTES DE UNA CLAUSURA.</a:t>
            </a:r>
            <a:r>
              <a:rPr lang="es-MX" dirty="0"/>
              <a:t> </a:t>
            </a:r>
            <a:r>
              <a:rPr lang="es-MX" dirty="0" smtClean="0"/>
              <a:t> </a:t>
            </a:r>
          </a:p>
          <a:p>
            <a:r>
              <a:rPr lang="es-MX" dirty="0" smtClean="0"/>
              <a:t>Artículo </a:t>
            </a:r>
            <a:r>
              <a:rPr lang="es-MX" dirty="0"/>
              <a:t>129 </a:t>
            </a:r>
            <a:r>
              <a:rPr lang="es-MX" dirty="0" smtClean="0"/>
              <a:t>P </a:t>
            </a:r>
            <a:r>
              <a:rPr lang="es-MX" dirty="0"/>
              <a:t>esta definición es demasiada amplia y debiera existir un listado de infracciones con una tabla que indique el monto que se debe pagar en cada incumplimiento y debe existir una </a:t>
            </a:r>
            <a:r>
              <a:rPr lang="es-MX" dirty="0" err="1" smtClean="0"/>
              <a:t>coorrelación</a:t>
            </a:r>
            <a:r>
              <a:rPr lang="es-MX" dirty="0" smtClean="0"/>
              <a:t> </a:t>
            </a:r>
            <a:r>
              <a:rPr lang="es-MX" dirty="0"/>
              <a:t>entre el monto de la multa y la capacidad de pago del infractor, no pueden ser é</a:t>
            </a:r>
            <a:r>
              <a:rPr lang="es-MX" dirty="0" smtClean="0"/>
              <a:t>stas </a:t>
            </a:r>
            <a:r>
              <a:rPr lang="es-MX" dirty="0"/>
              <a:t>de carácter expropiatorio</a:t>
            </a:r>
            <a:r>
              <a:rPr lang="es-MX" dirty="0" smtClean="0"/>
              <a:t>.</a:t>
            </a:r>
            <a:r>
              <a:rPr lang="es-MX" dirty="0"/>
              <a:t> Si el ISP es el ente sancionador y no puede recurrir a tribunales frente a las sanciones se presta para usos inadecuados estas facultades del </a:t>
            </a:r>
            <a:r>
              <a:rPr lang="es-MX" dirty="0" smtClean="0"/>
              <a:t>ISP</a:t>
            </a:r>
            <a:endParaRPr lang="es-CL" dirty="0"/>
          </a:p>
          <a:p>
            <a:endParaRPr lang="es-CL" dirty="0"/>
          </a:p>
          <a:p>
            <a:endParaRPr lang="es-CL" dirty="0" smtClean="0"/>
          </a:p>
          <a:p>
            <a:r>
              <a:rPr lang="es-ES" dirty="0"/>
              <a:t> </a:t>
            </a:r>
            <a:endParaRPr lang="es-CL" dirty="0"/>
          </a:p>
          <a:p>
            <a:endParaRPr lang="es-CL" dirty="0"/>
          </a:p>
        </p:txBody>
      </p:sp>
    </p:spTree>
    <p:extLst>
      <p:ext uri="{BB962C8B-B14F-4D97-AF65-F5344CB8AC3E}">
        <p14:creationId xmlns:p14="http://schemas.microsoft.com/office/powerpoint/2010/main" val="2047672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70000" lnSpcReduction="20000"/>
          </a:bodyPr>
          <a:lstStyle/>
          <a:p>
            <a:r>
              <a:rPr lang="es-CL" b="1" dirty="0"/>
              <a:t>INDICACION 52 RESPECTO DEL ARTÍCULO 129 BIS</a:t>
            </a:r>
            <a:r>
              <a:rPr lang="es-CL" dirty="0"/>
              <a:t>,  EN DESACUERDO ABSOLUTO. INCONSTITUCIONAL</a:t>
            </a:r>
            <a:r>
              <a:rPr lang="es-MX" dirty="0"/>
              <a:t>  CERCENA LA HABILIDAD Y EL ESPIRITU EMPRENDEDOR DE LOS PROFESIONALES CHILENOS Y BENEFICIA A LOS LABORATORIOS EXTRANJEROS. TERMINARA CON LAS FARMACIAS INDEPENDIENTES QUE DEPENDEN DE ESE TIPO DE MEDICAMENTOS.</a:t>
            </a:r>
          </a:p>
          <a:p>
            <a:r>
              <a:rPr lang="es-ES" dirty="0"/>
              <a:t>Las droguerías generan economías de escalas, diminución de costos de operación, y mejores precio al publico, al restringirlo si el dueño de una operación debe decidir con que parte del negocio se queda es probable que se quede con la droguería que concentra poder de compra, por tanto captura el excedente del consumidor incrementando los precios, como consecuencia incremento de precios al cliente final y no puede ser contrarrestado por lo atomizado del poder de compra de las farmacias.-</a:t>
            </a:r>
            <a:endParaRPr lang="es-CL" dirty="0"/>
          </a:p>
          <a:p>
            <a:endParaRPr lang="es-CL" dirty="0"/>
          </a:p>
        </p:txBody>
      </p:sp>
    </p:spTree>
    <p:extLst>
      <p:ext uri="{BB962C8B-B14F-4D97-AF65-F5344CB8AC3E}">
        <p14:creationId xmlns:p14="http://schemas.microsoft.com/office/powerpoint/2010/main" val="3385489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LIBRO X</a:t>
            </a:r>
            <a:endParaRPr lang="es-CL" dirty="0"/>
          </a:p>
        </p:txBody>
      </p:sp>
      <p:sp>
        <p:nvSpPr>
          <p:cNvPr id="3" name="2 Marcador de contenido"/>
          <p:cNvSpPr>
            <a:spLocks noGrp="1"/>
          </p:cNvSpPr>
          <p:nvPr>
            <p:ph idx="1"/>
          </p:nvPr>
        </p:nvSpPr>
        <p:spPr/>
        <p:txBody>
          <a:bodyPr>
            <a:normAutofit fontScale="77500" lnSpcReduction="20000"/>
          </a:bodyPr>
          <a:lstStyle/>
          <a:p>
            <a:r>
              <a:rPr lang="es-CL" b="1" dirty="0" smtClean="0"/>
              <a:t>INDICACIONES 53 Y 54 NO SON DE NUESTRA INCUMBENCIA.</a:t>
            </a:r>
          </a:p>
          <a:p>
            <a:r>
              <a:rPr lang="es-CL" b="1" dirty="0" smtClean="0"/>
              <a:t>INDICACIONES 55 Y 56 DEL EJECUTIVO</a:t>
            </a:r>
            <a:r>
              <a:rPr lang="es-CL" dirty="0" smtClean="0"/>
              <a:t>. POTESTAD INTERPRETATIVA DE LOS PROCEDIMIENTOS Y SANCIONES. PELIGROSO TOTAL DESACUERDO.</a:t>
            </a:r>
          </a:p>
          <a:p>
            <a:r>
              <a:rPr lang="es-CL" dirty="0" smtClean="0"/>
              <a:t>LA 55 LE CAMBIA EL NOMBRE AL LIBRO X Y LA 56 ENTREGA UNA SERIE DE ATRIBUCIONES QUE DEBIERAN SER ESTUDIADAS CON CUIDADO. </a:t>
            </a:r>
          </a:p>
          <a:p>
            <a:endParaRPr lang="es-CL" dirty="0" smtClean="0"/>
          </a:p>
          <a:p>
            <a:r>
              <a:rPr lang="es-CL" b="1" dirty="0" smtClean="0"/>
              <a:t>INDICACION DEL ARTÍCULO 57, 58,  59, 61,62 </a:t>
            </a:r>
            <a:r>
              <a:rPr lang="es-CL" dirty="0" smtClean="0"/>
              <a:t>ATINGENTE </a:t>
            </a:r>
          </a:p>
          <a:p>
            <a:endParaRPr lang="es-CL" dirty="0"/>
          </a:p>
          <a:p>
            <a:r>
              <a:rPr lang="es-CL" dirty="0" smtClean="0"/>
              <a:t> </a:t>
            </a:r>
            <a:endParaRPr lang="es-CL" dirty="0"/>
          </a:p>
        </p:txBody>
      </p:sp>
    </p:spTree>
    <p:extLst>
      <p:ext uri="{BB962C8B-B14F-4D97-AF65-F5344CB8AC3E}">
        <p14:creationId xmlns:p14="http://schemas.microsoft.com/office/powerpoint/2010/main" val="285962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lnSpcReduction="10000"/>
          </a:bodyPr>
          <a:lstStyle/>
          <a:p>
            <a:r>
              <a:rPr lang="es-CL" b="1" dirty="0"/>
              <a:t>INDICACION </a:t>
            </a:r>
            <a:r>
              <a:rPr lang="es-CL" b="1" dirty="0" smtClean="0"/>
              <a:t>63</a:t>
            </a:r>
          </a:p>
          <a:p>
            <a:r>
              <a:rPr lang="es-CL" dirty="0" smtClean="0"/>
              <a:t>EN </a:t>
            </a:r>
            <a:r>
              <a:rPr lang="es-CL" dirty="0"/>
              <a:t>ABSOLUTO </a:t>
            </a:r>
            <a:r>
              <a:rPr lang="es-CL" dirty="0" smtClean="0"/>
              <a:t>DESACUERDO, DE AUMENTAR EL PLAZO DE LA PRESCRIPCION DE LAS PENAS DESDE SEIS MESES A 4 AÑOS, DEJANDOLAS A LA ALTURA CASI DE UN DELITO QUE PRESCRIBE EN CINCO AÑOS, ATENTANDO CONTRA LA SEGURIDAD JURIDICA Y FOMENTANDO LA NEGLIGENCIA DE LAS AUTORIDAD SANITARIA SANCIONADORA. </a:t>
            </a:r>
          </a:p>
          <a:p>
            <a:endParaRPr lang="es-CL" dirty="0" smtClean="0"/>
          </a:p>
          <a:p>
            <a:endParaRPr lang="es-CL" dirty="0"/>
          </a:p>
        </p:txBody>
      </p:sp>
    </p:spTree>
    <p:extLst>
      <p:ext uri="{BB962C8B-B14F-4D97-AF65-F5344CB8AC3E}">
        <p14:creationId xmlns:p14="http://schemas.microsoft.com/office/powerpoint/2010/main" val="4126700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PROLEGÓMENO</a:t>
            </a:r>
            <a:endParaRPr lang="es-CL" dirty="0"/>
          </a:p>
        </p:txBody>
      </p:sp>
      <p:sp>
        <p:nvSpPr>
          <p:cNvPr id="3" name="2 Marcador de contenido"/>
          <p:cNvSpPr>
            <a:spLocks noGrp="1"/>
          </p:cNvSpPr>
          <p:nvPr>
            <p:ph idx="1"/>
          </p:nvPr>
        </p:nvSpPr>
        <p:spPr/>
        <p:txBody>
          <a:bodyPr>
            <a:normAutofit fontScale="55000" lnSpcReduction="20000"/>
          </a:bodyPr>
          <a:lstStyle/>
          <a:p>
            <a:r>
              <a:rPr lang="es-CL" dirty="0" smtClean="0"/>
              <a:t>LEY DE FARMACOS UNO TENIA COMO OBJETIVOS EL MEJORAR EL ACCESO, LA CALIDAD Y EL PRECIO DE LOS MEDICAMENTOS</a:t>
            </a:r>
          </a:p>
          <a:p>
            <a:r>
              <a:rPr lang="es-CL" b="1" dirty="0" smtClean="0"/>
              <a:t>RESPECTO DEL ACCESO </a:t>
            </a:r>
            <a:r>
              <a:rPr lang="es-CL" dirty="0" smtClean="0"/>
              <a:t>. EL PEOR DESABASTO DE LA HISTORIA DE MEDICAMENTOS ESENCIALES, IMPRESCINDIBLES, DE PRIMERA NECESIDAD. ES EL QUE SE VIVE EN ESTE MOMENTO.</a:t>
            </a:r>
          </a:p>
          <a:p>
            <a:r>
              <a:rPr lang="es-CL" dirty="0" smtClean="0"/>
              <a:t>BROMOCRIPTINA, BENZATINA, PIROXICAM, LEVOTIROXINA,CROTAMITON, CLORPROMAZINA,MEBENDAZOL,METRONIDAZOL,NITROFURANTOINA, DIAZEPAM, LORAZEPAM. </a:t>
            </a:r>
            <a:r>
              <a:rPr lang="es-CL" b="1" dirty="0" smtClean="0"/>
              <a:t>ESO SI ES RIESGO INMINENTE A LA SALUD DE LA POBLACION Y NO HEMOS VISTO MULTAS DE 50 MILLONES DE PESOS.</a:t>
            </a:r>
          </a:p>
          <a:p>
            <a:r>
              <a:rPr lang="es-CL" dirty="0" smtClean="0"/>
              <a:t>SE AGRADECEN LAS INDICACIONES AL RESPECTO QUE APUNTAN AL ORIGEN  DE ESTE ATENTADO  A LA SALUD DE LA POBLACIÓN  Y SANCIONARIA  A LOS VERDADEROS RESPONSABLES. EN SU MAYORÍA  LOS LABORATORIOS  CIF.</a:t>
            </a:r>
          </a:p>
          <a:p>
            <a:r>
              <a:rPr lang="es-CL" b="1" dirty="0" smtClean="0"/>
              <a:t>RESPECTO DE LA CALIDAD</a:t>
            </a:r>
            <a:r>
              <a:rPr lang="es-CL" dirty="0" smtClean="0"/>
              <a:t>. DUDOSA A LO MENOS DADO QUE UN 80% SE HA TRATADO DE MEJORAR CON LA BIOEQUIVALENCIA POR  BIOEXCENCION.  LAS NUEVAS INDICACIONES RECOGEN LO QUE AFFI PROPUSO EN UN PRINCIPIO…..</a:t>
            </a:r>
            <a:r>
              <a:rPr lang="es-CL" b="1" dirty="0" smtClean="0"/>
              <a:t> </a:t>
            </a:r>
            <a:r>
              <a:rPr lang="es-CL" dirty="0" smtClean="0"/>
              <a:t>(10 AÑOS CON INTACHABLE CONDUCTA).</a:t>
            </a:r>
            <a:r>
              <a:rPr lang="es-CL" b="1" dirty="0" smtClean="0"/>
              <a:t> BIOEQUIVALENCIA POR REPUTACIÓN </a:t>
            </a:r>
            <a:endParaRPr lang="es-CL" dirty="0" smtClean="0"/>
          </a:p>
        </p:txBody>
      </p:sp>
    </p:spTree>
    <p:extLst>
      <p:ext uri="{BB962C8B-B14F-4D97-AF65-F5344CB8AC3E}">
        <p14:creationId xmlns:p14="http://schemas.microsoft.com/office/powerpoint/2010/main" val="3662730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LIBRO X</a:t>
            </a:r>
          </a:p>
        </p:txBody>
      </p:sp>
      <p:sp>
        <p:nvSpPr>
          <p:cNvPr id="3" name="2 Marcador de contenido"/>
          <p:cNvSpPr>
            <a:spLocks noGrp="1"/>
          </p:cNvSpPr>
          <p:nvPr>
            <p:ph idx="1"/>
          </p:nvPr>
        </p:nvSpPr>
        <p:spPr/>
        <p:txBody>
          <a:bodyPr>
            <a:normAutofit fontScale="92500" lnSpcReduction="20000"/>
          </a:bodyPr>
          <a:lstStyle/>
          <a:p>
            <a:endParaRPr lang="es-CL" dirty="0" smtClean="0"/>
          </a:p>
          <a:p>
            <a:r>
              <a:rPr lang="es-CL" dirty="0" smtClean="0"/>
              <a:t>INDICACIÓN 64- ATIGENTE.</a:t>
            </a:r>
          </a:p>
          <a:p>
            <a:r>
              <a:rPr lang="es-CL" dirty="0" smtClean="0"/>
              <a:t>INDICACIÓN 65 . ATINGENTE Y NECESARIO PARA EVITAR EXCESOS Y ABUSOS DE AUTORIDAD.</a:t>
            </a:r>
            <a:endParaRPr lang="es-CL" dirty="0"/>
          </a:p>
          <a:p>
            <a:endParaRPr lang="es-CL" dirty="0"/>
          </a:p>
          <a:p>
            <a:r>
              <a:rPr lang="es-CL" dirty="0" smtClean="0"/>
              <a:t>INDICACIÓN 66, ATINGENTE Y NECESARIA CON EL MISMO FUNDAMENTO.</a:t>
            </a:r>
          </a:p>
          <a:p>
            <a:r>
              <a:rPr lang="es-CL" dirty="0" smtClean="0"/>
              <a:t>INDICACION 67. ABSOLUTAMENTE NECESARIA, DADO EL VACÍO LEGAL QUE HA DEJADO VICTIMAS INECESARIA.-</a:t>
            </a:r>
          </a:p>
          <a:p>
            <a:endParaRPr lang="es-CL" dirty="0"/>
          </a:p>
        </p:txBody>
      </p:sp>
    </p:spTree>
    <p:extLst>
      <p:ext uri="{BB962C8B-B14F-4D97-AF65-F5344CB8AC3E}">
        <p14:creationId xmlns:p14="http://schemas.microsoft.com/office/powerpoint/2010/main" val="759463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DECRETO CON FUERZA DE LEY 1 DEL AÑO 2005</a:t>
            </a:r>
            <a:endParaRPr lang="es-CL" dirty="0"/>
          </a:p>
        </p:txBody>
      </p:sp>
      <p:sp>
        <p:nvSpPr>
          <p:cNvPr id="3" name="2 Marcador de contenido"/>
          <p:cNvSpPr>
            <a:spLocks noGrp="1"/>
          </p:cNvSpPr>
          <p:nvPr>
            <p:ph idx="1"/>
          </p:nvPr>
        </p:nvSpPr>
        <p:spPr/>
        <p:txBody>
          <a:bodyPr>
            <a:normAutofit fontScale="92500" lnSpcReduction="20000"/>
          </a:bodyPr>
          <a:lstStyle/>
          <a:p>
            <a:r>
              <a:rPr lang="es-CL" b="1" dirty="0" smtClean="0"/>
              <a:t>Indicación 69, del ejecutivo, al artículo 4 numeral 17.</a:t>
            </a:r>
            <a:r>
              <a:rPr lang="es-CL" dirty="0" smtClean="0"/>
              <a:t> inoficioso y peligroso. ATENTADO CONTRA EL MODELO CONSTIUCIONAL DE NUESTRA REPÚBLICA.</a:t>
            </a:r>
          </a:p>
          <a:p>
            <a:r>
              <a:rPr lang="es-CL" b="1" dirty="0" smtClean="0"/>
              <a:t>Indicación 70, al artículo 59</a:t>
            </a:r>
            <a:r>
              <a:rPr lang="es-CL" dirty="0" smtClean="0"/>
              <a:t>. peligrosa entrega de atribuciones .</a:t>
            </a:r>
          </a:p>
          <a:p>
            <a:r>
              <a:rPr lang="es-CL" b="1" dirty="0" smtClean="0"/>
              <a:t>INDICACION 71 AL ARTICULO 68</a:t>
            </a:r>
            <a:r>
              <a:rPr lang="es-CL" dirty="0" smtClean="0"/>
              <a:t>. ABSOLUTAMENTE NECESARIO . IDEM LA INICACION 72.-</a:t>
            </a:r>
          </a:p>
          <a:p>
            <a:r>
              <a:rPr lang="es-CL" b="1" dirty="0" smtClean="0"/>
              <a:t>INDICACIÓN 73 DEL EJECUTIVO </a:t>
            </a:r>
            <a:r>
              <a:rPr lang="es-CL" dirty="0" smtClean="0"/>
              <a:t>AL ARTÍCULO 70. ATINGENTE</a:t>
            </a:r>
          </a:p>
          <a:p>
            <a:endParaRPr lang="es-CL" dirty="0"/>
          </a:p>
        </p:txBody>
      </p:sp>
    </p:spTree>
    <p:extLst>
      <p:ext uri="{BB962C8B-B14F-4D97-AF65-F5344CB8AC3E}">
        <p14:creationId xmlns:p14="http://schemas.microsoft.com/office/powerpoint/2010/main" val="58985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b="1" dirty="0" smtClean="0"/>
              <a:t>INDICACIÓN 74 AL ARTÍCULO 70 BIS</a:t>
            </a:r>
            <a:r>
              <a:rPr lang="es-CL" dirty="0" smtClean="0"/>
              <a:t>. ATIGENTE,</a:t>
            </a:r>
          </a:p>
          <a:p>
            <a:r>
              <a:rPr lang="es-CL" b="1" smtClean="0"/>
              <a:t>INDICACIONES 75 y </a:t>
            </a:r>
            <a:r>
              <a:rPr lang="es-CL" b="1" dirty="0" smtClean="0"/>
              <a:t>76</a:t>
            </a:r>
            <a:r>
              <a:rPr lang="es-CL" dirty="0" smtClean="0"/>
              <a:t>. SIN COMENTARIO. </a:t>
            </a:r>
            <a:endParaRPr lang="es-CL" dirty="0"/>
          </a:p>
        </p:txBody>
      </p:sp>
    </p:spTree>
    <p:extLst>
      <p:ext uri="{BB962C8B-B14F-4D97-AF65-F5344CB8AC3E}">
        <p14:creationId xmlns:p14="http://schemas.microsoft.com/office/powerpoint/2010/main" val="4163166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PROLEGOMENO</a:t>
            </a:r>
            <a:endParaRPr lang="es-CL" dirty="0"/>
          </a:p>
        </p:txBody>
      </p:sp>
      <p:sp>
        <p:nvSpPr>
          <p:cNvPr id="3" name="2 Marcador de contenido"/>
          <p:cNvSpPr>
            <a:spLocks noGrp="1"/>
          </p:cNvSpPr>
          <p:nvPr>
            <p:ph idx="1"/>
          </p:nvPr>
        </p:nvSpPr>
        <p:spPr/>
        <p:txBody>
          <a:bodyPr>
            <a:normAutofit fontScale="47500" lnSpcReduction="20000"/>
          </a:bodyPr>
          <a:lstStyle/>
          <a:p>
            <a:endParaRPr lang="es-CL" b="1" dirty="0" smtClean="0"/>
          </a:p>
          <a:p>
            <a:r>
              <a:rPr lang="es-CL" b="1" dirty="0" smtClean="0"/>
              <a:t>RESPECTO DEL PRECIO </a:t>
            </a:r>
            <a:r>
              <a:rPr lang="es-CL" dirty="0" smtClean="0"/>
              <a:t>. HAN SUBIDO COMO NUNCA.…UN FRACASO SOBRE TODO LOS DE MARCA Y BIOEQUIVALENTE….SE AGRADECEN LAS INDICACIONES DEL EJECUTIVO EN ESTA  MATERIA Y  AGRADECEMOS A LOS SENADORES QUE HAN HECHO POSIBLE PRESENTAR  NUESTRAS  SUGERENCIAS .</a:t>
            </a:r>
          </a:p>
          <a:p>
            <a:endParaRPr lang="es-CL" dirty="0" smtClean="0"/>
          </a:p>
          <a:p>
            <a:r>
              <a:rPr lang="es-CL" b="1" dirty="0" smtClean="0"/>
              <a:t>QUIENES  SON LO BENEFICIADOS CON LA LEY FARMACOS</a:t>
            </a:r>
            <a:r>
              <a:rPr lang="es-CL" dirty="0" smtClean="0"/>
              <a:t> ! LOS LABORATORIOS CIF  que sin duda han obtenido INMORALES utilidades Y OBLIGADO A LA GENTE A EJERCER EL CONTRABANDO, LOS CIF INVIERTEN UN PESO Y LLEGANA TENER GANACIAS HASTA DEL 3000 MIL POR CIENTO. </a:t>
            </a:r>
          </a:p>
          <a:p>
            <a:endParaRPr lang="es-CL" dirty="0" smtClean="0"/>
          </a:p>
          <a:p>
            <a:r>
              <a:rPr lang="es-CL" b="1" dirty="0" smtClean="0"/>
              <a:t>CUAL ES LA SOLUCIÓN ENTONCES </a:t>
            </a:r>
            <a:r>
              <a:rPr lang="es-CL" dirty="0" smtClean="0"/>
              <a:t>DIRIGIR LAS REGULACIONES Y FISCALIZACIONES  HACIA ESA INDUSTRIA FARMACÉUTICA Y FLEXIBILIZAR O DESAFIXIAR  NUESTRA INDUSTRIA DE LAS FARMACIAS PORQUE NO TENEMOS  LA RESPONSABILIDAD EN LOS AUMENTOS DESPROPORCIONADO DE PERCIOS PRECIO NI EL DESABASTECIMIENTO , COMO HA QUEDADO EN EVIDENCIA  CON LA APARICION DE LAS FARMACIAS  POPULARES QUE HAN SIDO LAS NUEVAS VICTIMAS  AL IGUAL QUE NOSOTROS HISTORICAMENTE COMO LO HABIAMOS DENUNCIADO SIEMPRE Y SIN NINGÚN RESULTADO.  TANTO ASÍ QUE LOS NUEVOS COMPETIDORES GUBERNAMENTALES SE HAN ASOCIADO PARA COMPRAR EN GRUPO, POOL DE COMPRA, TAMBIEN LO HICIMOS HACE 15 AÑOS Y FRACASAMOS. </a:t>
            </a:r>
          </a:p>
          <a:p>
            <a:r>
              <a:rPr lang="es-CL" dirty="0" smtClean="0"/>
              <a:t>LOS PERJUDICADOS LAMENTABLEMENTE SON LOS CIUDADANOS CON UN COSTO EN DINERO Y HUMANO, ESTE ÚLTIMO DIFICIL DE CUANTIFICAR.</a:t>
            </a:r>
          </a:p>
          <a:p>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RESPECTO DEL ARTÍCULO 1</a:t>
            </a:r>
            <a:endParaRPr lang="es-CL" dirty="0"/>
          </a:p>
        </p:txBody>
      </p:sp>
      <p:sp>
        <p:nvSpPr>
          <p:cNvPr id="3" name="2 Marcador de contenido"/>
          <p:cNvSpPr>
            <a:spLocks noGrp="1"/>
          </p:cNvSpPr>
          <p:nvPr>
            <p:ph idx="1"/>
          </p:nvPr>
        </p:nvSpPr>
        <p:spPr/>
        <p:txBody>
          <a:bodyPr>
            <a:normAutofit/>
          </a:bodyPr>
          <a:lstStyle/>
          <a:p>
            <a:r>
              <a:rPr lang="es-CL" sz="1800" b="1" dirty="0" smtClean="0"/>
              <a:t>INDICACION 1 DEL EJECUTIVO</a:t>
            </a:r>
            <a:r>
              <a:rPr lang="es-CL" sz="1800" dirty="0" smtClean="0"/>
              <a:t>.- PLENAMENTE DE ACUERDO EN LOS INCISO AGREGADOS  AL ARTÍCULO 94, QUE EVITARA el abuso de retirar a voluntad unilateral los medicamentos de un día a otro, como ha sido la irresponsable conducta hasta ahora sin sanciones.</a:t>
            </a:r>
            <a:r>
              <a:rPr lang="es-MX" sz="1800" dirty="0" smtClean="0"/>
              <a:t> </a:t>
            </a:r>
          </a:p>
          <a:p>
            <a:r>
              <a:rPr lang="es-MX" sz="1800" dirty="0" smtClean="0"/>
              <a:t>Cuidado habrá solo que tener con esta información porque podría  prestarse para la especulación de precios y que aquellos que tiene mayor poder de compra lo hagan, disminuyendo el acceso de la población a los medicamentos.</a:t>
            </a:r>
            <a:endParaRPr lang="es-CL" sz="1800" dirty="0" smtClean="0"/>
          </a:p>
          <a:p>
            <a:r>
              <a:rPr lang="es-CL" sz="1800" b="1" dirty="0" smtClean="0"/>
              <a:t>INDICACIÓN 2 DEL EJECUTIVO</a:t>
            </a:r>
            <a:r>
              <a:rPr lang="es-CL" sz="1800" dirty="0" smtClean="0"/>
              <a:t>. En desacuerdo con eliminar el inciso tercero, porque constituye entregar demasiadas atribuciones al ISP.  CREEMOS QUE HAY FORTALECER AL ISP EN SU LUCHA CONTRA ESTOS GIGANTES, PERO CON EL CONTRAPESO ADECUADO. HAY QUE CREAR LOS </a:t>
            </a:r>
            <a:r>
              <a:rPr lang="es-CL" sz="1800" b="1" dirty="0" smtClean="0"/>
              <a:t>TRIBUNALES SANITARIOS.</a:t>
            </a:r>
          </a:p>
          <a:p>
            <a:r>
              <a:rPr lang="es-CL" sz="1800" b="1" dirty="0" smtClean="0"/>
              <a:t>INDICACIÓN 3 DEL SENADOR HORVATH</a:t>
            </a:r>
            <a:r>
              <a:rPr lang="es-CL" sz="1800" dirty="0" smtClean="0"/>
              <a:t>. De acuerdo con mantener el inciso 3 y retira la excepción de las sentencia de sumarios sanitarios , con el mismo fundamento anterior.</a:t>
            </a:r>
            <a:endParaRPr lang="es-CL" sz="1800" dirty="0"/>
          </a:p>
        </p:txBody>
      </p:sp>
    </p:spTree>
    <p:extLst>
      <p:ext uri="{BB962C8B-B14F-4D97-AF65-F5344CB8AC3E}">
        <p14:creationId xmlns:p14="http://schemas.microsoft.com/office/powerpoint/2010/main" val="154742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RESPECTO DEL ARTICULO 97</a:t>
            </a:r>
            <a:endParaRPr lang="es-CL" dirty="0"/>
          </a:p>
        </p:txBody>
      </p:sp>
      <p:sp>
        <p:nvSpPr>
          <p:cNvPr id="3" name="2 Marcador de contenido"/>
          <p:cNvSpPr>
            <a:spLocks noGrp="1"/>
          </p:cNvSpPr>
          <p:nvPr>
            <p:ph idx="1"/>
          </p:nvPr>
        </p:nvSpPr>
        <p:spPr/>
        <p:txBody>
          <a:bodyPr>
            <a:normAutofit lnSpcReduction="10000"/>
          </a:bodyPr>
          <a:lstStyle/>
          <a:p>
            <a:endParaRPr lang="es-CL" sz="2000" b="1" dirty="0" smtClean="0"/>
          </a:p>
          <a:p>
            <a:r>
              <a:rPr lang="es-CL" sz="2000" b="1" dirty="0" smtClean="0"/>
              <a:t>INDICACION 4 DEL EJECUTIVO </a:t>
            </a:r>
            <a:r>
              <a:rPr lang="es-CL" sz="2000" dirty="0"/>
              <a:t>EN D</a:t>
            </a:r>
            <a:r>
              <a:rPr lang="es-CL" sz="2000" dirty="0" smtClean="0"/>
              <a:t>ESACUERDO </a:t>
            </a:r>
            <a:r>
              <a:rPr lang="es-CL" sz="2000" dirty="0"/>
              <a:t>CON </a:t>
            </a:r>
            <a:r>
              <a:rPr lang="es-CL" sz="2000" dirty="0" smtClean="0"/>
              <a:t>ELIMINAR EL INCISO 3 DEL ARTICULO 97, CON EL MISMO FUNDAMENTO ANTERIOR. RESPECTO DE LA CANCELACION DE LOS REGISTROS SANITARIOS DE UN MEDICAMENTO.</a:t>
            </a:r>
          </a:p>
          <a:p>
            <a:endParaRPr lang="es-CL" sz="2000" dirty="0" smtClean="0"/>
          </a:p>
          <a:p>
            <a:endParaRPr lang="es-CL" sz="2000" dirty="0" smtClean="0"/>
          </a:p>
          <a:p>
            <a:r>
              <a:rPr lang="es-CL" sz="2000" b="1" dirty="0" smtClean="0"/>
              <a:t>INDICACION 5 DEL EJECUTIVO</a:t>
            </a:r>
            <a:r>
              <a:rPr lang="es-CL" sz="2000" dirty="0" smtClean="0"/>
              <a:t>, PARA EL ARTICULO 99. EN  ACUERDO POR CUANTO, APUNTA EN  BENEFICIO DE NUESTROS FUTUROS PACIENTES, AUN A PESAR DE LOS LABORATORIOS </a:t>
            </a:r>
            <a:r>
              <a:rPr lang="es-CL" sz="1800" dirty="0" smtClean="0"/>
              <a:t>CIF.</a:t>
            </a:r>
          </a:p>
          <a:p>
            <a:r>
              <a:rPr lang="es-MX" sz="1800" dirty="0" smtClean="0"/>
              <a:t>Esto es una puerta de entrada para definir medicamentos de interés de las farmacias populares para que la CENABAST debido a la posible discrecionalidad los defina como “inaccesibles” ya que la ”Razón de Salud pública” es demasiado amplia.</a:t>
            </a:r>
            <a:endParaRPr lang="es-CL" sz="1800" dirty="0" smtClean="0"/>
          </a:p>
          <a:p>
            <a:endParaRPr lang="es-CL" sz="2000" dirty="0"/>
          </a:p>
        </p:txBody>
      </p:sp>
    </p:spTree>
    <p:extLst>
      <p:ext uri="{BB962C8B-B14F-4D97-AF65-F5344CB8AC3E}">
        <p14:creationId xmlns:p14="http://schemas.microsoft.com/office/powerpoint/2010/main" val="1169459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RESPECTO DEL ARTICULO 100</a:t>
            </a:r>
            <a:endParaRPr lang="es-CL" dirty="0"/>
          </a:p>
        </p:txBody>
      </p:sp>
      <p:sp>
        <p:nvSpPr>
          <p:cNvPr id="3" name="2 Marcador de contenido"/>
          <p:cNvSpPr>
            <a:spLocks noGrp="1"/>
          </p:cNvSpPr>
          <p:nvPr>
            <p:ph idx="1"/>
          </p:nvPr>
        </p:nvSpPr>
        <p:spPr/>
        <p:txBody>
          <a:bodyPr>
            <a:normAutofit/>
          </a:bodyPr>
          <a:lstStyle/>
          <a:p>
            <a:pPr marL="0" indent="0">
              <a:buNone/>
            </a:pPr>
            <a:r>
              <a:rPr lang="es-CL" b="1" dirty="0"/>
              <a:t> </a:t>
            </a:r>
            <a:r>
              <a:rPr lang="es-CL" b="1" dirty="0" smtClean="0"/>
              <a:t> </a:t>
            </a:r>
          </a:p>
          <a:p>
            <a:pPr marL="0" indent="0">
              <a:buNone/>
            </a:pPr>
            <a:r>
              <a:rPr lang="es-CL" sz="2000" b="1" dirty="0" smtClean="0"/>
              <a:t>INDICACION 6 DEL SENADOR HORVATH</a:t>
            </a:r>
            <a:r>
              <a:rPr lang="es-CL" sz="2000" dirty="0" smtClean="0"/>
              <a:t>, CONSIDERO QUE ESTA DE MAS YA QUE SE ENCUENTRA EN EL REGLAMENTO.</a:t>
            </a:r>
            <a:endParaRPr lang="es-CL" sz="2000" dirty="0"/>
          </a:p>
          <a:p>
            <a:pPr marL="0" indent="0">
              <a:buNone/>
            </a:pPr>
            <a:r>
              <a:rPr lang="es-CL" sz="2000" b="1" dirty="0" smtClean="0"/>
              <a:t>INDICACIÓN 7 ,DE LA SENADORA GOIC</a:t>
            </a:r>
            <a:r>
              <a:rPr lang="es-CL" sz="2000" dirty="0" smtClean="0"/>
              <a:t>, </a:t>
            </a:r>
          </a:p>
          <a:p>
            <a:pPr marL="0" indent="0">
              <a:buNone/>
            </a:pPr>
            <a:r>
              <a:rPr lang="es-CL" sz="2000" dirty="0" smtClean="0"/>
              <a:t> EN </a:t>
            </a:r>
            <a:r>
              <a:rPr lang="es-CL" sz="2000" b="1" dirty="0" smtClean="0"/>
              <a:t>COMPLETO DESACUERDO </a:t>
            </a:r>
            <a:r>
              <a:rPr lang="es-CL" sz="2000" dirty="0" smtClean="0"/>
              <a:t>PORQUE INCLUYE CLAUSURA, SANCIÓN PELIGROSA QUE INCLUSO  PODRÍA SER UN RIESGO INMINENTE PARA LA SALUD DE LA POBLACIÓN.  YA EL ISP TARDA HASTA 30 DIAS EN ABRIR UN LOCAL UNA VEZ QUE HA SUBSANADO SUS REQUERIMIENTOS,  CON ESTA MEDIDA ADEMAS LOS DEJARIA EN LA INDEFENSIÓN SOLO A CRISTO SE LE DEJO ASÍ</a:t>
            </a:r>
            <a:r>
              <a:rPr lang="es-CL" dirty="0" smtClean="0"/>
              <a:t>.</a:t>
            </a:r>
          </a:p>
          <a:p>
            <a:endParaRPr lang="es-CL" dirty="0"/>
          </a:p>
        </p:txBody>
      </p:sp>
    </p:spTree>
    <p:extLst>
      <p:ext uri="{BB962C8B-B14F-4D97-AF65-F5344CB8AC3E}">
        <p14:creationId xmlns:p14="http://schemas.microsoft.com/office/powerpoint/2010/main" val="3687385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RESPECTO DEL ARTICULO 101</a:t>
            </a:r>
            <a:endParaRPr lang="es-CL" dirty="0"/>
          </a:p>
        </p:txBody>
      </p:sp>
      <p:sp>
        <p:nvSpPr>
          <p:cNvPr id="3" name="2 Marcador de contenido"/>
          <p:cNvSpPr>
            <a:spLocks noGrp="1"/>
          </p:cNvSpPr>
          <p:nvPr>
            <p:ph idx="1"/>
          </p:nvPr>
        </p:nvSpPr>
        <p:spPr/>
        <p:txBody>
          <a:bodyPr>
            <a:normAutofit fontScale="47500" lnSpcReduction="20000"/>
          </a:bodyPr>
          <a:lstStyle/>
          <a:p>
            <a:r>
              <a:rPr lang="es-CL" b="1" dirty="0"/>
              <a:t>RESPECTO DEL ARTICULO 101</a:t>
            </a:r>
            <a:r>
              <a:rPr lang="es-CL" dirty="0"/>
              <a:t>.</a:t>
            </a:r>
          </a:p>
          <a:p>
            <a:r>
              <a:rPr lang="es-CL" b="1" dirty="0"/>
              <a:t>INDICACION 8 , DEL EJECUTIVO</a:t>
            </a:r>
            <a:r>
              <a:rPr lang="es-CL" dirty="0"/>
              <a:t>. </a:t>
            </a:r>
            <a:r>
              <a:rPr lang="es-CL" dirty="0" smtClean="0"/>
              <a:t>EN ABSOLUTO ACUERDO DADO QUE APUNTA EN EL </a:t>
            </a:r>
            <a:r>
              <a:rPr lang="es-CL" dirty="0"/>
              <a:t>SENTIDO DIRECTO </a:t>
            </a:r>
            <a:r>
              <a:rPr lang="es-CL" dirty="0" smtClean="0"/>
              <a:t>AL OBLIGAR AL PRESCRIPTOR LA INDICACION DEL DCI, PORQUE APUNTA </a:t>
            </a:r>
            <a:r>
              <a:rPr lang="es-CL" dirty="0"/>
              <a:t>EN BENEFICIO DE LOS </a:t>
            </a:r>
            <a:r>
              <a:rPr lang="es-CL" dirty="0" smtClean="0"/>
              <a:t>PACIENTES. </a:t>
            </a:r>
            <a:r>
              <a:rPr lang="es-CL" dirty="0"/>
              <a:t>QUE AHORA SI QUE SERÍA OBLIGATORIA</a:t>
            </a:r>
            <a:r>
              <a:rPr lang="es-CL" dirty="0" smtClean="0"/>
              <a:t>. Y EN LA FUTURA INTERCAMBIAVILIDAD QUE PUEDA HACER EL QF.</a:t>
            </a:r>
            <a:endParaRPr lang="es-CL" dirty="0"/>
          </a:p>
          <a:p>
            <a:r>
              <a:rPr lang="es-CL" b="1" dirty="0"/>
              <a:t>INDICACIONES 9, 10 , 11. </a:t>
            </a:r>
            <a:r>
              <a:rPr lang="es-CL" dirty="0"/>
              <a:t>EN </a:t>
            </a:r>
            <a:r>
              <a:rPr lang="es-CL" b="1" dirty="0"/>
              <a:t>DESACUERDO </a:t>
            </a:r>
            <a:r>
              <a:rPr lang="es-CL" dirty="0"/>
              <a:t>PORQUE LIMITAN EL ABANICO DEL ARSENAL </a:t>
            </a:r>
            <a:r>
              <a:rPr lang="es-CL" dirty="0" smtClean="0"/>
              <a:t>TERAPÉUTICO </a:t>
            </a:r>
            <a:r>
              <a:rPr lang="es-CL" dirty="0"/>
              <a:t>DEJANDO FUERA LOS </a:t>
            </a:r>
            <a:r>
              <a:rPr lang="es-CL" dirty="0" smtClean="0"/>
              <a:t>GENÉRICOS. LA ELIMINACION DE MARCA PROPIA, POR EJEMPLO, ACABARA DE DISPARAR EN LA CIEN A LOS POCOS LABORATORIOS NACIONALES QUE QUEDAN, MAS ESPACIO A LOS INTERNACIONALES.</a:t>
            </a:r>
            <a:endParaRPr lang="es-CL" dirty="0"/>
          </a:p>
          <a:p>
            <a:r>
              <a:rPr lang="es-CL" b="1" dirty="0"/>
              <a:t>INDICACIÓN 12 DEL SENADOR NAVARRO</a:t>
            </a:r>
            <a:r>
              <a:rPr lang="es-CL" dirty="0"/>
              <a:t>. DE ACUERDO PORQUE LLENA UN VACIO LEGAL DE LOS P.F. NATURALES.</a:t>
            </a:r>
          </a:p>
          <a:p>
            <a:r>
              <a:rPr lang="es-CL" b="1" dirty="0"/>
              <a:t>INDICACIONES 13 Y 14, DE LA SENADORA GOIC Y  SENADOR WALKER </a:t>
            </a:r>
            <a:r>
              <a:rPr lang="es-CL" dirty="0"/>
              <a:t>. DE ACUERDO EN RAZÓN DE QUE LO QUE ABUNDA NO DAÑA.</a:t>
            </a:r>
          </a:p>
          <a:p>
            <a:r>
              <a:rPr lang="es-CL" b="1" dirty="0"/>
              <a:t>INDICACIÓN 15, DEL SENADOR </a:t>
            </a:r>
            <a:r>
              <a:rPr lang="es-CL" b="1" dirty="0" smtClean="0"/>
              <a:t>HORVATH </a:t>
            </a:r>
            <a:r>
              <a:rPr lang="es-CL" dirty="0"/>
              <a:t>NOS PARECE TREMENDAMENTE NECESARIA  SOBRE TODO EN LAS RECETAS INSTITUCIONALES, QUE NO SOLO SON DIFICILES DE LEER  SINO QUE ILEGIBLES POR SER COPIAS.</a:t>
            </a:r>
          </a:p>
          <a:p>
            <a:r>
              <a:rPr lang="es-CL" b="1" dirty="0"/>
              <a:t>INDICACION </a:t>
            </a:r>
            <a:r>
              <a:rPr lang="es-CL" b="1" dirty="0" smtClean="0"/>
              <a:t>16</a:t>
            </a:r>
            <a:r>
              <a:rPr lang="es-CL" b="1" dirty="0"/>
              <a:t> DEL SENADOR HORVATH</a:t>
            </a:r>
            <a:r>
              <a:rPr lang="es-CL" dirty="0" smtClean="0"/>
              <a:t>, </a:t>
            </a:r>
            <a:r>
              <a:rPr lang="es-CL" dirty="0"/>
              <a:t>INOFICIOSA  Y CONTRADICTORIA A  LOS PRINCIPIOS GENERALES DE LA RESPONSABILIDAD </a:t>
            </a:r>
            <a:r>
              <a:rPr lang="es-CL" dirty="0" smtClean="0"/>
              <a:t>INFRACCIONAL, EN ESPECIAL RESPECTO DEL PROPIETARIO.</a:t>
            </a:r>
            <a:endParaRPr lang="es-CL" dirty="0"/>
          </a:p>
        </p:txBody>
      </p:sp>
    </p:spTree>
    <p:extLst>
      <p:ext uri="{BB962C8B-B14F-4D97-AF65-F5344CB8AC3E}">
        <p14:creationId xmlns:p14="http://schemas.microsoft.com/office/powerpoint/2010/main" val="324011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RESPECTO DEL ARTÍCULO 111</a:t>
            </a:r>
            <a:endParaRPr lang="es-CL" dirty="0"/>
          </a:p>
        </p:txBody>
      </p:sp>
      <p:sp>
        <p:nvSpPr>
          <p:cNvPr id="3" name="2 Marcador de contenido"/>
          <p:cNvSpPr>
            <a:spLocks noGrp="1"/>
          </p:cNvSpPr>
          <p:nvPr>
            <p:ph idx="1"/>
          </p:nvPr>
        </p:nvSpPr>
        <p:spPr/>
        <p:txBody>
          <a:bodyPr>
            <a:normAutofit fontScale="77500" lnSpcReduction="20000"/>
          </a:bodyPr>
          <a:lstStyle/>
          <a:p>
            <a:r>
              <a:rPr lang="es-CL" dirty="0" smtClean="0"/>
              <a:t>De acuerdo.</a:t>
            </a:r>
          </a:p>
          <a:p>
            <a:r>
              <a:rPr lang="es-CL" dirty="0" smtClean="0"/>
              <a:t>RESPECTO DEL ARTÍCULO 121 E INDICACIONES 20 Y 21 . </a:t>
            </a:r>
          </a:p>
          <a:p>
            <a:r>
              <a:rPr lang="es-ES" b="1" dirty="0" smtClean="0"/>
              <a:t>La propuesta del artículo es Inconstitucional.</a:t>
            </a:r>
          </a:p>
          <a:p>
            <a:r>
              <a:rPr lang="es-ES" b="1" dirty="0" smtClean="0"/>
              <a:t>Con ello las </a:t>
            </a:r>
            <a:r>
              <a:rPr lang="es-ES" b="1" dirty="0"/>
              <a:t>cadenas generan precios competitivos debido a sus economías de escala el restringir esta capacidad generara incremento en los precios de medicamentos por mayores costos de operación y por la falta de competencia</a:t>
            </a:r>
            <a:r>
              <a:rPr lang="es-ES" b="1" dirty="0" smtClean="0"/>
              <a:t>.- Por lo que estamos de acuerdo con la indicación 20. La 21 haría diferencias frente a la ley.</a:t>
            </a:r>
          </a:p>
          <a:p>
            <a:endParaRPr lang="es-CL" dirty="0"/>
          </a:p>
          <a:p>
            <a:r>
              <a:rPr lang="es-CL" dirty="0" smtClean="0"/>
              <a:t>RESPECTO DEL ARTÍCULO 122 NO NOS COMPETE. AL IGUAL RESPECTO DEL ARTÍCULO 125 , INDICACION 23.</a:t>
            </a:r>
            <a:endParaRPr lang="es-CL" dirty="0"/>
          </a:p>
        </p:txBody>
      </p:sp>
    </p:spTree>
    <p:extLst>
      <p:ext uri="{BB962C8B-B14F-4D97-AF65-F5344CB8AC3E}">
        <p14:creationId xmlns:p14="http://schemas.microsoft.com/office/powerpoint/2010/main" val="1545908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RESPECTO DEL ARTÍCULO 127</a:t>
            </a:r>
            <a:endParaRPr lang="es-CL" dirty="0"/>
          </a:p>
        </p:txBody>
      </p:sp>
      <p:sp>
        <p:nvSpPr>
          <p:cNvPr id="3" name="2 Marcador de contenido"/>
          <p:cNvSpPr>
            <a:spLocks noGrp="1"/>
          </p:cNvSpPr>
          <p:nvPr>
            <p:ph idx="1"/>
          </p:nvPr>
        </p:nvSpPr>
        <p:spPr/>
        <p:txBody>
          <a:bodyPr>
            <a:normAutofit fontScale="62500" lnSpcReduction="20000"/>
          </a:bodyPr>
          <a:lstStyle/>
          <a:p>
            <a:r>
              <a:rPr lang="es-CL" b="1" dirty="0" smtClean="0"/>
              <a:t>INDICACIONES 24, DEL SENADOR HORVARTH </a:t>
            </a:r>
            <a:r>
              <a:rPr lang="es-CL" dirty="0" smtClean="0"/>
              <a:t>EN DESACUERDO EN RELACIÓN A INCLUIR PROFESIONALES DISTINTOS DEL Q.F., EN LA DIRECCIÓN TÉCNICA DE LABORATORIOS DE PRODUCCIÓN.CASO ADN.</a:t>
            </a:r>
          </a:p>
          <a:p>
            <a:r>
              <a:rPr lang="es-CL" b="1" dirty="0" smtClean="0"/>
              <a:t>INDICACIÓN 25, DEL SENADOR HORVARTH</a:t>
            </a:r>
            <a:r>
              <a:rPr lang="es-CL" dirty="0" smtClean="0"/>
              <a:t>. EN ACUERDO ABSOLUTAMENTE, EN EL SENTIDO CORRECTO DE RESCATAR LOS RECETARIOS MAGISTRALES DE NUESTRO PAÍS, QUE SE HAN REDUCIDO A LA MINIMA EXPRESIÓN A CONSECUENCIA DEL REGLAMENTO  79/2010, QUE DEFIENDE EL MONOPOLIO DE LOS LABORATORIOS CIF CON NORMAS COMO FECHA DE VENCIMIENTO DE 40 DÍAS, PROHIBICIÓN DE FABRICAR LA MISMA DOSIS.</a:t>
            </a:r>
          </a:p>
          <a:p>
            <a:r>
              <a:rPr lang="es-CL" b="1" dirty="0" smtClean="0"/>
              <a:t>INDICACIÓN 26, DEL SENADOR HARVARTH</a:t>
            </a:r>
            <a:r>
              <a:rPr lang="es-CL" dirty="0" smtClean="0"/>
              <a:t>. EN ACUERDO, PERO INSUFICIENTE PORQUE NO DEFINE EL CONCEPTO DROGAS HUERFANAS.</a:t>
            </a:r>
          </a:p>
          <a:p>
            <a:r>
              <a:rPr lang="es-CL" b="1" dirty="0" smtClean="0"/>
              <a:t>INDICACIÓN 27, DEL EJECUTIVO</a:t>
            </a:r>
            <a:r>
              <a:rPr lang="es-CL" dirty="0" smtClean="0"/>
              <a:t>. EN ACUERDO, RESPECTO DE LA AUTORIZACIÓN Y FISCALIZACION Y D.T.</a:t>
            </a:r>
          </a:p>
          <a:p>
            <a:endParaRPr lang="es-CL" dirty="0"/>
          </a:p>
        </p:txBody>
      </p:sp>
    </p:spTree>
    <p:extLst>
      <p:ext uri="{BB962C8B-B14F-4D97-AF65-F5344CB8AC3E}">
        <p14:creationId xmlns:p14="http://schemas.microsoft.com/office/powerpoint/2010/main" val="389679194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1214</TotalTime>
  <Words>2460</Words>
  <Application>Microsoft Office PowerPoint</Application>
  <PresentationFormat>Presentación en pantalla (4:3)</PresentationFormat>
  <Paragraphs>120</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OBSERVACIONES A INDICACIONES LEY DE FARMACOS 2</vt:lpstr>
      <vt:lpstr>PROLEGÓMENO</vt:lpstr>
      <vt:lpstr>PROLEGOMENO</vt:lpstr>
      <vt:lpstr>RESPECTO DEL ARTÍCULO 1</vt:lpstr>
      <vt:lpstr>RESPECTO DEL ARTICULO 97</vt:lpstr>
      <vt:lpstr>RESPECTO DEL ARTICULO 100</vt:lpstr>
      <vt:lpstr>RESPECTO DEL ARTICULO 101</vt:lpstr>
      <vt:lpstr>RESPECTO DEL ARTÍCULO 111</vt:lpstr>
      <vt:lpstr>RESPECTO DEL ARTÍCULO 127</vt:lpstr>
      <vt:lpstr>EN RELACION CON EL ARTÍCULO 128. </vt:lpstr>
      <vt:lpstr>EN RELACION CON EL ARTÍCULO 128</vt:lpstr>
      <vt:lpstr>RESPECTO DEL ARTÍCULO 128 TER</vt:lpstr>
      <vt:lpstr>Presentación de PowerPoint</vt:lpstr>
      <vt:lpstr>Presentación de PowerPoint</vt:lpstr>
      <vt:lpstr>RESPECTO DEL ARTÍCULO 129 B</vt:lpstr>
      <vt:lpstr>NUMERO 5</vt:lpstr>
      <vt:lpstr>Presentación de PowerPoint</vt:lpstr>
      <vt:lpstr>LIBRO X</vt:lpstr>
      <vt:lpstr>Presentación de PowerPoint</vt:lpstr>
      <vt:lpstr>LIBRO X</vt:lpstr>
      <vt:lpstr>DECRETO CON FUERZA DE LEY 1 DEL AÑO 2005</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OBSERVACIONES A INDICACIONES LEY DE FARMACOS 2</dc:title>
  <dc:creator>dell</dc:creator>
  <cp:lastModifiedBy>saludsenado</cp:lastModifiedBy>
  <cp:revision>91</cp:revision>
  <dcterms:created xsi:type="dcterms:W3CDTF">2016-05-06T15:37:00Z</dcterms:created>
  <dcterms:modified xsi:type="dcterms:W3CDTF">2016-05-10T20:39:29Z</dcterms:modified>
</cp:coreProperties>
</file>