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9"/>
  </p:notesMasterIdLst>
  <p:sldIdLst>
    <p:sldId id="256" r:id="rId2"/>
    <p:sldId id="291" r:id="rId3"/>
    <p:sldId id="293" r:id="rId4"/>
    <p:sldId id="282" r:id="rId5"/>
    <p:sldId id="268" r:id="rId6"/>
    <p:sldId id="296" r:id="rId7"/>
    <p:sldId id="283" r:id="rId8"/>
    <p:sldId id="280" r:id="rId9"/>
    <p:sldId id="260" r:id="rId10"/>
    <p:sldId id="284" r:id="rId11"/>
    <p:sldId id="294" r:id="rId12"/>
    <p:sldId id="289" r:id="rId13"/>
    <p:sldId id="297" r:id="rId14"/>
    <p:sldId id="298" r:id="rId15"/>
    <p:sldId id="299" r:id="rId16"/>
    <p:sldId id="295" r:id="rId17"/>
    <p:sldId id="281" r:id="rId1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169"/>
    <a:srgbClr val="C3BB10"/>
    <a:srgbClr val="7F7F7F"/>
    <a:srgbClr val="067644"/>
    <a:srgbClr val="96332F"/>
    <a:srgbClr val="B2B42A"/>
    <a:srgbClr val="CCCC00"/>
    <a:srgbClr val="E5E70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6" autoAdjust="0"/>
    <p:restoredTop sz="94951" autoAdjust="0"/>
  </p:normalViewPr>
  <p:slideViewPr>
    <p:cSldViewPr snapToGrid="0">
      <p:cViewPr varScale="1">
        <p:scale>
          <a:sx n="119" d="100"/>
          <a:sy n="119" d="100"/>
        </p:scale>
        <p:origin x="1552" y="192"/>
      </p:cViewPr>
      <p:guideLst/>
    </p:cSldViewPr>
  </p:slideViewPr>
  <p:notesTextViewPr>
    <p:cViewPr>
      <p:scale>
        <a:sx n="1" d="1"/>
        <a:sy n="1" d="1"/>
      </p:scale>
      <p:origin x="0" y="0"/>
    </p:cViewPr>
  </p:notesTextViewPr>
  <p:notesViewPr>
    <p:cSldViewPr snapToGrid="0" showGuides="1">
      <p:cViewPr varScale="1">
        <p:scale>
          <a:sx n="96" d="100"/>
          <a:sy n="96" d="100"/>
        </p:scale>
        <p:origin x="2480"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94A32-B753-6A44-BB0F-A4A6C9071F8A}" type="datetimeFigureOut">
              <a:rPr lang="es-CL" smtClean="0"/>
              <a:t>02-09-24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1FFA1-70E4-CC49-8275-71243B91D241}" type="slidenum">
              <a:rPr lang="es-CL" smtClean="0"/>
              <a:t>‹Nº›</a:t>
            </a:fld>
            <a:endParaRPr lang="es-CL"/>
          </a:p>
        </p:txBody>
      </p:sp>
    </p:spTree>
    <p:extLst>
      <p:ext uri="{BB962C8B-B14F-4D97-AF65-F5344CB8AC3E}">
        <p14:creationId xmlns:p14="http://schemas.microsoft.com/office/powerpoint/2010/main" val="98444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4F01FFA1-70E4-CC49-8275-71243B91D241}" type="slidenum">
              <a:rPr lang="es-CL" smtClean="0"/>
              <a:t>2</a:t>
            </a:fld>
            <a:endParaRPr lang="es-CL"/>
          </a:p>
        </p:txBody>
      </p:sp>
    </p:spTree>
    <p:extLst>
      <p:ext uri="{BB962C8B-B14F-4D97-AF65-F5344CB8AC3E}">
        <p14:creationId xmlns:p14="http://schemas.microsoft.com/office/powerpoint/2010/main" val="144998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01FFA1-70E4-CC49-8275-71243B91D241}" type="slidenum">
              <a:rPr lang="es-CL" smtClean="0"/>
              <a:t>5</a:t>
            </a:fld>
            <a:endParaRPr lang="es-CL"/>
          </a:p>
        </p:txBody>
      </p:sp>
    </p:spTree>
    <p:extLst>
      <p:ext uri="{BB962C8B-B14F-4D97-AF65-F5344CB8AC3E}">
        <p14:creationId xmlns:p14="http://schemas.microsoft.com/office/powerpoint/2010/main" val="79904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01FFA1-70E4-CC49-8275-71243B91D241}" type="slidenum">
              <a:rPr lang="es-CL" smtClean="0"/>
              <a:t>7</a:t>
            </a:fld>
            <a:endParaRPr lang="es-CL"/>
          </a:p>
        </p:txBody>
      </p:sp>
    </p:spTree>
    <p:extLst>
      <p:ext uri="{BB962C8B-B14F-4D97-AF65-F5344CB8AC3E}">
        <p14:creationId xmlns:p14="http://schemas.microsoft.com/office/powerpoint/2010/main" val="82682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p:cNvSpPr>
            <a:spLocks noGrp="1"/>
          </p:cNvSpPr>
          <p:nvPr>
            <p:ph type="sldNum" sz="quarter" idx="5"/>
          </p:nvPr>
        </p:nvSpPr>
        <p:spPr/>
        <p:txBody>
          <a:bodyPr/>
          <a:lstStyle/>
          <a:p>
            <a:fld id="{4F01FFA1-70E4-CC49-8275-71243B91D241}" type="slidenum">
              <a:rPr lang="es-CL" smtClean="0"/>
              <a:t>8</a:t>
            </a:fld>
            <a:endParaRPr lang="es-CL"/>
          </a:p>
        </p:txBody>
      </p:sp>
    </p:spTree>
    <p:extLst>
      <p:ext uri="{BB962C8B-B14F-4D97-AF65-F5344CB8AC3E}">
        <p14:creationId xmlns:p14="http://schemas.microsoft.com/office/powerpoint/2010/main" val="96836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a:t>El área de la nube de palabras es proporcional al porcentaje positivo y negativo, llevado a 100% y distribuido por CM cuadrados.</a:t>
            </a:r>
            <a:endParaRPr lang="es-CL" dirty="0"/>
          </a:p>
        </p:txBody>
      </p:sp>
      <p:sp>
        <p:nvSpPr>
          <p:cNvPr id="4" name="Marcador de número de diapositiva 3"/>
          <p:cNvSpPr>
            <a:spLocks noGrp="1"/>
          </p:cNvSpPr>
          <p:nvPr>
            <p:ph type="sldNum" sz="quarter" idx="5"/>
          </p:nvPr>
        </p:nvSpPr>
        <p:spPr/>
        <p:txBody>
          <a:bodyPr/>
          <a:lstStyle/>
          <a:p>
            <a:fld id="{4F01FFA1-70E4-CC49-8275-71243B91D241}" type="slidenum">
              <a:rPr lang="es-CL" smtClean="0"/>
              <a:t>9</a:t>
            </a:fld>
            <a:endParaRPr lang="es-CL"/>
          </a:p>
        </p:txBody>
      </p:sp>
    </p:spTree>
    <p:extLst>
      <p:ext uri="{BB962C8B-B14F-4D97-AF65-F5344CB8AC3E}">
        <p14:creationId xmlns:p14="http://schemas.microsoft.com/office/powerpoint/2010/main" val="579725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3" name="Imagen 12" descr="Patrón de fondo&#10;&#10;Descripción generada automáticamente">
            <a:extLst>
              <a:ext uri="{FF2B5EF4-FFF2-40B4-BE49-F238E27FC236}">
                <a16:creationId xmlns:a16="http://schemas.microsoft.com/office/drawing/2014/main" id="{50993F1C-7615-C54B-B6D5-E95BF3732CFC}"/>
              </a:ext>
            </a:extLst>
          </p:cNvPr>
          <p:cNvPicPr>
            <a:picLocks noChangeAspect="1"/>
          </p:cNvPicPr>
          <p:nvPr userDrawn="1"/>
        </p:nvPicPr>
        <p:blipFill rotWithShape="1">
          <a:blip r:embed="rId2"/>
          <a:srcRect l="12500" r="12330"/>
          <a:stretch/>
        </p:blipFill>
        <p:spPr>
          <a:xfrm>
            <a:off x="-10297" y="0"/>
            <a:ext cx="9164595" cy="6858000"/>
          </a:xfrm>
          <a:prstGeom prst="rect">
            <a:avLst/>
          </a:prstGeom>
        </p:spPr>
      </p:pic>
      <p:sp>
        <p:nvSpPr>
          <p:cNvPr id="3" name="2 Subtítulo"/>
          <p:cNvSpPr>
            <a:spLocks noGrp="1"/>
          </p:cNvSpPr>
          <p:nvPr>
            <p:ph type="subTitle" idx="1" hasCustomPrompt="1"/>
          </p:nvPr>
        </p:nvSpPr>
        <p:spPr>
          <a:xfrm>
            <a:off x="1371600" y="5536289"/>
            <a:ext cx="6400800" cy="1752600"/>
          </a:xfrm>
        </p:spPr>
        <p:txBody>
          <a:bodyPr>
            <a:normAutofit/>
          </a:bodyPr>
          <a:lstStyle>
            <a:lvl1pPr marL="0" indent="0" algn="ctr" rtl="0" eaLnBrk="0" fontAlgn="base" hangingPunct="0">
              <a:spcBef>
                <a:spcPct val="20000"/>
              </a:spcBef>
              <a:spcAft>
                <a:spcPct val="0"/>
              </a:spcAft>
              <a:buFont typeface="Arial" pitchFamily="34" charset="0"/>
              <a:buNone/>
              <a:defRPr lang="es-ES" sz="2400" b="1" kern="1200" dirty="0">
                <a:solidFill>
                  <a:schemeClr val="tx1">
                    <a:lumMod val="85000"/>
                    <a:lumOff val="15000"/>
                  </a:schemeClr>
                </a:solidFill>
                <a:latin typeface="Century Gothic" panose="020B0502020202020204" pitchFamily="34" charset="0"/>
                <a:ea typeface="ＭＳ Ｐゴシック"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dirty="0"/>
              <a:t>fecha</a:t>
            </a:r>
          </a:p>
        </p:txBody>
      </p:sp>
      <p:pic>
        <p:nvPicPr>
          <p:cNvPr id="15" name="Imagen 14">
            <a:extLst>
              <a:ext uri="{FF2B5EF4-FFF2-40B4-BE49-F238E27FC236}">
                <a16:creationId xmlns:a16="http://schemas.microsoft.com/office/drawing/2014/main" id="{25195C1B-1FB7-C54B-BFC6-ED9202167779}"/>
              </a:ext>
            </a:extLst>
          </p:cNvPr>
          <p:cNvPicPr>
            <a:picLocks noChangeAspect="1"/>
          </p:cNvPicPr>
          <p:nvPr userDrawn="1"/>
        </p:nvPicPr>
        <p:blipFill rotWithShape="1">
          <a:blip r:embed="rId3">
            <a:alphaModFix amt="52000"/>
            <a:extLst>
              <a:ext uri="{BEBA8EAE-BF5A-486C-A8C5-ECC9F3942E4B}">
                <a14:imgProps xmlns:a14="http://schemas.microsoft.com/office/drawing/2010/main">
                  <a14:imgLayer r:embed="rId4">
                    <a14:imgEffect>
                      <a14:sharpenSoften amount="24000"/>
                    </a14:imgEffect>
                    <a14:imgEffect>
                      <a14:saturation sat="0"/>
                    </a14:imgEffect>
                    <a14:imgEffect>
                      <a14:brightnessContrast bright="-3000" contrast="71000"/>
                    </a14:imgEffect>
                  </a14:imgLayer>
                </a14:imgProps>
              </a:ext>
              <a:ext uri="{28A0092B-C50C-407E-A947-70E740481C1C}">
                <a14:useLocalDpi xmlns:a14="http://schemas.microsoft.com/office/drawing/2010/main" val="0"/>
              </a:ext>
            </a:extLst>
          </a:blip>
          <a:srcRect r="25594"/>
          <a:stretch/>
        </p:blipFill>
        <p:spPr>
          <a:xfrm>
            <a:off x="0" y="-1966"/>
            <a:ext cx="9144000" cy="6858000"/>
          </a:xfrm>
          <a:prstGeom prst="rect">
            <a:avLst/>
          </a:prstGeom>
        </p:spPr>
      </p:pic>
      <p:sp>
        <p:nvSpPr>
          <p:cNvPr id="7" name="Rectángulo 6">
            <a:extLst>
              <a:ext uri="{FF2B5EF4-FFF2-40B4-BE49-F238E27FC236}">
                <a16:creationId xmlns:a16="http://schemas.microsoft.com/office/drawing/2014/main" id="{C2051AE2-6BA2-424A-9F7A-9AB36BE34CD9}"/>
              </a:ext>
            </a:extLst>
          </p:cNvPr>
          <p:cNvSpPr/>
          <p:nvPr userDrawn="1"/>
        </p:nvSpPr>
        <p:spPr>
          <a:xfrm>
            <a:off x="1674127" y="-85385"/>
            <a:ext cx="5795747" cy="547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5086" y="3909701"/>
            <a:ext cx="4453828" cy="1120410"/>
          </a:xfrm>
          <a:prstGeom prst="rect">
            <a:avLst/>
          </a:prstGeom>
        </p:spPr>
      </p:pic>
      <p:pic>
        <p:nvPicPr>
          <p:cNvPr id="12" name="Imagen 11">
            <a:extLst>
              <a:ext uri="{FF2B5EF4-FFF2-40B4-BE49-F238E27FC236}">
                <a16:creationId xmlns:a16="http://schemas.microsoft.com/office/drawing/2014/main" id="{F2B5A850-6F88-2643-97EB-7AEC9BE79D02}"/>
              </a:ext>
            </a:extLst>
          </p:cNvPr>
          <p:cNvPicPr>
            <a:picLocks noChangeAspect="1"/>
          </p:cNvPicPr>
          <p:nvPr userDrawn="1"/>
        </p:nvPicPr>
        <p:blipFill rotWithShape="1">
          <a:blip r:embed="rId6"/>
          <a:srcRect l="31177" t="21970" r="26471" b="59982"/>
          <a:stretch/>
        </p:blipFill>
        <p:spPr>
          <a:xfrm>
            <a:off x="1896235" y="480685"/>
            <a:ext cx="5436594" cy="2998127"/>
          </a:xfrm>
          <a:prstGeom prst="rect">
            <a:avLst/>
          </a:prstGeom>
        </p:spPr>
      </p:pic>
    </p:spTree>
    <p:extLst>
      <p:ext uri="{BB962C8B-B14F-4D97-AF65-F5344CB8AC3E}">
        <p14:creationId xmlns:p14="http://schemas.microsoft.com/office/powerpoint/2010/main" val="377044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51520" y="395615"/>
            <a:ext cx="6042953" cy="728525"/>
          </a:xfrm>
        </p:spPr>
        <p:txBody>
          <a:bodyPr anchor="t" anchorCtr="0">
            <a:noAutofit/>
          </a:bodyPr>
          <a:lstStyle>
            <a:lvl1pPr marL="134541" indent="0" algn="l">
              <a:lnSpc>
                <a:spcPct val="100000"/>
              </a:lnSpc>
              <a:defRPr sz="3600" b="1" cap="all" baseline="0">
                <a:solidFill>
                  <a:schemeClr val="tx1"/>
                </a:solidFill>
                <a:latin typeface="Century Gothic" panose="020B0502020202020204" pitchFamily="34" charset="0"/>
              </a:defRPr>
            </a:lvl1pPr>
          </a:lstStyle>
          <a:p>
            <a:r>
              <a:rPr lang="es-ES" dirty="0"/>
              <a:t>Título de la diapositiva</a:t>
            </a:r>
          </a:p>
        </p:txBody>
      </p:sp>
      <p:sp>
        <p:nvSpPr>
          <p:cNvPr id="3" name="2 Marcador de contenido"/>
          <p:cNvSpPr>
            <a:spLocks noGrp="1"/>
          </p:cNvSpPr>
          <p:nvPr>
            <p:ph idx="1"/>
          </p:nvPr>
        </p:nvSpPr>
        <p:spPr>
          <a:xfrm>
            <a:off x="251521" y="1541721"/>
            <a:ext cx="8624390" cy="4749878"/>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9" name="Imagen 8">
            <a:extLst>
              <a:ext uri="{FF2B5EF4-FFF2-40B4-BE49-F238E27FC236}">
                <a16:creationId xmlns:a16="http://schemas.microsoft.com/office/drawing/2014/main" id="{5B8240EC-FB59-154E-9BF0-A771E5EF0E39}"/>
              </a:ext>
            </a:extLst>
          </p:cNvPr>
          <p:cNvPicPr>
            <a:picLocks noChangeAspect="1"/>
          </p:cNvPicPr>
          <p:nvPr userDrawn="1"/>
        </p:nvPicPr>
        <p:blipFill rotWithShape="1">
          <a:blip r:embed="rId2"/>
          <a:srcRect l="31177" t="21970" r="26471" b="59426"/>
          <a:stretch/>
        </p:blipFill>
        <p:spPr>
          <a:xfrm>
            <a:off x="7842857" y="371745"/>
            <a:ext cx="947959" cy="538876"/>
          </a:xfrm>
          <a:prstGeom prst="rect">
            <a:avLst/>
          </a:prstGeom>
        </p:spPr>
      </p:pic>
      <p:sp>
        <p:nvSpPr>
          <p:cNvPr id="10" name="5 Marcador de número de diapositiva">
            <a:extLst>
              <a:ext uri="{FF2B5EF4-FFF2-40B4-BE49-F238E27FC236}">
                <a16:creationId xmlns:a16="http://schemas.microsoft.com/office/drawing/2014/main" id="{EE5E7F8B-94BB-C747-9304-CC115EC8F8D4}"/>
              </a:ext>
            </a:extLst>
          </p:cNvPr>
          <p:cNvSpPr>
            <a:spLocks noGrp="1"/>
          </p:cNvSpPr>
          <p:nvPr>
            <p:ph type="sldNum" sz="quarter" idx="12"/>
          </p:nvPr>
        </p:nvSpPr>
        <p:spPr>
          <a:xfrm>
            <a:off x="7953153" y="6356350"/>
            <a:ext cx="1026450" cy="365125"/>
          </a:xfrm>
        </p:spPr>
        <p:txBody>
          <a:bodyPr/>
          <a:lstStyle>
            <a:lvl1pPr>
              <a:defRPr>
                <a:latin typeface="Century Gothic" panose="020B0502020202020204" pitchFamily="34" charset="0"/>
              </a:defRPr>
            </a:lvl1pPr>
          </a:lstStyle>
          <a:p>
            <a:r>
              <a:rPr lang="es-ES"/>
              <a:t> </a:t>
            </a:r>
            <a:fld id="{0FA56EEF-AD29-4068-A290-98D2AADB2140}" type="slidenum">
              <a:rPr lang="es-ES" smtClean="0"/>
              <a:pPr/>
              <a:t>‹Nº›</a:t>
            </a:fld>
            <a:endParaRPr lang="es-ES" dirty="0"/>
          </a:p>
        </p:txBody>
      </p:sp>
      <p:sp>
        <p:nvSpPr>
          <p:cNvPr id="8" name="CuadroTexto 7">
            <a:extLst>
              <a:ext uri="{FF2B5EF4-FFF2-40B4-BE49-F238E27FC236}">
                <a16:creationId xmlns:a16="http://schemas.microsoft.com/office/drawing/2014/main" id="{9D21588F-5003-9841-A59F-AD8ED510EC1A}"/>
              </a:ext>
            </a:extLst>
          </p:cNvPr>
          <p:cNvSpPr txBox="1"/>
          <p:nvPr userDrawn="1"/>
        </p:nvSpPr>
        <p:spPr>
          <a:xfrm>
            <a:off x="210697" y="6423496"/>
            <a:ext cx="1970819" cy="230832"/>
          </a:xfrm>
          <a:prstGeom prst="rect">
            <a:avLst/>
          </a:prstGeom>
          <a:noFill/>
        </p:spPr>
        <p:txBody>
          <a:bodyPr wrap="square" rtlCol="0">
            <a:spAutoFit/>
          </a:bodyPr>
          <a:lstStyle/>
          <a:p>
            <a:r>
              <a:rPr lang="es-CL" sz="900" dirty="0">
                <a:solidFill>
                  <a:schemeClr val="tx1">
                    <a:lumMod val="65000"/>
                    <a:lumOff val="35000"/>
                  </a:schemeClr>
                </a:solidFill>
                <a:latin typeface="Century Gothic" panose="020B0502020202020204" pitchFamily="34" charset="0"/>
              </a:rPr>
              <a:t>www.datavoz.cl</a:t>
            </a:r>
          </a:p>
        </p:txBody>
      </p:sp>
      <p:pic>
        <p:nvPicPr>
          <p:cNvPr id="11" name="Imagen 10">
            <a:extLst>
              <a:ext uri="{FF2B5EF4-FFF2-40B4-BE49-F238E27FC236}">
                <a16:creationId xmlns:a16="http://schemas.microsoft.com/office/drawing/2014/main" id="{4200B301-ADBA-0846-AEED-B035AC012E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857" y="944978"/>
            <a:ext cx="947959" cy="238469"/>
          </a:xfrm>
          <a:prstGeom prst="rect">
            <a:avLst/>
          </a:prstGeom>
        </p:spPr>
      </p:pic>
    </p:spTree>
    <p:extLst>
      <p:ext uri="{BB962C8B-B14F-4D97-AF65-F5344CB8AC3E}">
        <p14:creationId xmlns:p14="http://schemas.microsoft.com/office/powerpoint/2010/main" val="147649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CHA TECNICA">
    <p:bg>
      <p:bgPr>
        <a:solidFill>
          <a:srgbClr val="F5F5F5"/>
        </a:solidFill>
        <a:effectLst/>
      </p:bgPr>
    </p:bg>
    <p:spTree>
      <p:nvGrpSpPr>
        <p:cNvPr id="1" name=""/>
        <p:cNvGrpSpPr/>
        <p:nvPr/>
      </p:nvGrpSpPr>
      <p:grpSpPr>
        <a:xfrm>
          <a:off x="0" y="0"/>
          <a:ext cx="0" cy="0"/>
          <a:chOff x="0" y="0"/>
          <a:chExt cx="0" cy="0"/>
        </a:xfrm>
      </p:grpSpPr>
      <p:sp>
        <p:nvSpPr>
          <p:cNvPr id="10" name="5 Marcador de número de diapositiva">
            <a:extLst>
              <a:ext uri="{FF2B5EF4-FFF2-40B4-BE49-F238E27FC236}">
                <a16:creationId xmlns:a16="http://schemas.microsoft.com/office/drawing/2014/main" id="{EE5E7F8B-94BB-C747-9304-CC115EC8F8D4}"/>
              </a:ext>
            </a:extLst>
          </p:cNvPr>
          <p:cNvSpPr>
            <a:spLocks noGrp="1"/>
          </p:cNvSpPr>
          <p:nvPr>
            <p:ph type="sldNum" sz="quarter" idx="12"/>
          </p:nvPr>
        </p:nvSpPr>
        <p:spPr>
          <a:xfrm>
            <a:off x="7953153" y="6356350"/>
            <a:ext cx="1026450" cy="365125"/>
          </a:xfrm>
        </p:spPr>
        <p:txBody>
          <a:bodyPr/>
          <a:lstStyle>
            <a:lvl1pPr>
              <a:defRPr>
                <a:latin typeface="Century Gothic" panose="020B0502020202020204" pitchFamily="34" charset="0"/>
              </a:defRPr>
            </a:lvl1pPr>
          </a:lstStyle>
          <a:p>
            <a:r>
              <a:rPr lang="es-ES"/>
              <a:t> </a:t>
            </a:r>
            <a:fld id="{0FA56EEF-AD29-4068-A290-98D2AADB2140}" type="slidenum">
              <a:rPr lang="es-ES" smtClean="0"/>
              <a:pPr/>
              <a:t>‹Nº›</a:t>
            </a:fld>
            <a:endParaRPr lang="es-ES" dirty="0"/>
          </a:p>
        </p:txBody>
      </p:sp>
      <p:sp>
        <p:nvSpPr>
          <p:cNvPr id="4" name="Título 1">
            <a:extLst>
              <a:ext uri="{FF2B5EF4-FFF2-40B4-BE49-F238E27FC236}">
                <a16:creationId xmlns:a16="http://schemas.microsoft.com/office/drawing/2014/main" id="{0B44E4C8-F54D-B942-B6F1-96828BBBED52}"/>
              </a:ext>
            </a:extLst>
          </p:cNvPr>
          <p:cNvSpPr txBox="1">
            <a:spLocks/>
          </p:cNvSpPr>
          <p:nvPr userDrawn="1"/>
        </p:nvSpPr>
        <p:spPr>
          <a:xfrm>
            <a:off x="665019" y="452092"/>
            <a:ext cx="5018150" cy="728525"/>
          </a:xfrm>
          <a:prstGeom prst="rect">
            <a:avLst/>
          </a:prstGeom>
          <a:solidFill>
            <a:schemeClr val="bg1">
              <a:lumMod val="85000"/>
            </a:schemeClr>
          </a:solidFill>
        </p:spPr>
        <p:txBody>
          <a:bodyPr vert="horz" lIns="91440" tIns="45720" rIns="91440" bIns="45720" rtlCol="0" anchor="b">
            <a:normAutofit/>
          </a:bodyPr>
          <a:lstStyle>
            <a:lvl1pPr algn="l" defTabSz="685800" rtl="0" eaLnBrk="1" latinLnBrk="0" hangingPunct="1">
              <a:lnSpc>
                <a:spcPct val="120000"/>
              </a:lnSpc>
              <a:spcBef>
                <a:spcPct val="0"/>
              </a:spcBef>
              <a:buNone/>
              <a:defRPr sz="3000" i="0" kern="1200">
                <a:solidFill>
                  <a:srgbClr val="000000"/>
                </a:solidFill>
                <a:latin typeface="Century Gothic" panose="020B0502020202020204" pitchFamily="34" charset="0"/>
                <a:ea typeface="+mj-ea"/>
                <a:cs typeface="Calibri" panose="020F0502020204030204" pitchFamily="34" charset="0"/>
              </a:defRPr>
            </a:lvl1pPr>
          </a:lstStyle>
          <a:p>
            <a:pPr algn="ctr"/>
            <a:endParaRPr lang="es-CL" sz="3600" b="1" dirty="0"/>
          </a:p>
        </p:txBody>
      </p:sp>
      <p:sp>
        <p:nvSpPr>
          <p:cNvPr id="5" name="Rectángulo 4">
            <a:extLst>
              <a:ext uri="{FF2B5EF4-FFF2-40B4-BE49-F238E27FC236}">
                <a16:creationId xmlns:a16="http://schemas.microsoft.com/office/drawing/2014/main" id="{C9C175B2-4EFC-E240-A53B-9FC72AF76164}"/>
              </a:ext>
            </a:extLst>
          </p:cNvPr>
          <p:cNvSpPr/>
          <p:nvPr userDrawn="1"/>
        </p:nvSpPr>
        <p:spPr>
          <a:xfrm>
            <a:off x="5683170" y="0"/>
            <a:ext cx="2650602" cy="2361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6" name="Grupo 5">
            <a:extLst>
              <a:ext uri="{FF2B5EF4-FFF2-40B4-BE49-F238E27FC236}">
                <a16:creationId xmlns:a16="http://schemas.microsoft.com/office/drawing/2014/main" id="{F46EBA14-EC35-5D47-ABF6-7621D4C53B11}"/>
              </a:ext>
            </a:extLst>
          </p:cNvPr>
          <p:cNvGrpSpPr/>
          <p:nvPr userDrawn="1"/>
        </p:nvGrpSpPr>
        <p:grpSpPr>
          <a:xfrm>
            <a:off x="6009991" y="345074"/>
            <a:ext cx="1996959" cy="1671086"/>
            <a:chOff x="1896235" y="480685"/>
            <a:chExt cx="5436594" cy="4549426"/>
          </a:xfrm>
        </p:grpSpPr>
        <p:pic>
          <p:nvPicPr>
            <p:cNvPr id="7" name="Imagen 6">
              <a:extLst>
                <a:ext uri="{FF2B5EF4-FFF2-40B4-BE49-F238E27FC236}">
                  <a16:creationId xmlns:a16="http://schemas.microsoft.com/office/drawing/2014/main" id="{1A592D4A-C123-D14C-8D4B-53F5D3C2F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086" y="3909701"/>
              <a:ext cx="4453828" cy="1120410"/>
            </a:xfrm>
            <a:prstGeom prst="rect">
              <a:avLst/>
            </a:prstGeom>
          </p:spPr>
        </p:pic>
        <p:pic>
          <p:nvPicPr>
            <p:cNvPr id="8" name="Imagen 7">
              <a:extLst>
                <a:ext uri="{FF2B5EF4-FFF2-40B4-BE49-F238E27FC236}">
                  <a16:creationId xmlns:a16="http://schemas.microsoft.com/office/drawing/2014/main" id="{488EA50B-F149-FB47-82AB-3ECAA27C0417}"/>
                </a:ext>
              </a:extLst>
            </p:cNvPr>
            <p:cNvPicPr>
              <a:picLocks noChangeAspect="1"/>
            </p:cNvPicPr>
            <p:nvPr/>
          </p:nvPicPr>
          <p:blipFill rotWithShape="1">
            <a:blip r:embed="rId3"/>
            <a:srcRect l="31177" t="21970" r="26471" b="59982"/>
            <a:stretch/>
          </p:blipFill>
          <p:spPr>
            <a:xfrm>
              <a:off x="1896235" y="480685"/>
              <a:ext cx="5436594" cy="2998127"/>
            </a:xfrm>
            <a:prstGeom prst="rect">
              <a:avLst/>
            </a:prstGeom>
          </p:spPr>
        </p:pic>
      </p:grpSp>
      <p:sp>
        <p:nvSpPr>
          <p:cNvPr id="2" name="1 Título"/>
          <p:cNvSpPr>
            <a:spLocks noGrp="1"/>
          </p:cNvSpPr>
          <p:nvPr>
            <p:ph type="title" hasCustomPrompt="1"/>
          </p:nvPr>
        </p:nvSpPr>
        <p:spPr>
          <a:xfrm>
            <a:off x="251520" y="395615"/>
            <a:ext cx="6042953" cy="728525"/>
          </a:xfrm>
        </p:spPr>
        <p:txBody>
          <a:bodyPr>
            <a:noAutofit/>
          </a:bodyPr>
          <a:lstStyle>
            <a:lvl1pPr marL="134541" indent="0" algn="ctr">
              <a:defRPr sz="3600" b="1" cap="all" baseline="0">
                <a:solidFill>
                  <a:schemeClr val="tx1">
                    <a:lumMod val="75000"/>
                    <a:lumOff val="25000"/>
                  </a:schemeClr>
                </a:solidFill>
                <a:latin typeface="Century Gothic" panose="020B0502020202020204" pitchFamily="34" charset="0"/>
              </a:defRPr>
            </a:lvl1pPr>
          </a:lstStyle>
          <a:p>
            <a:r>
              <a:rPr lang="es-ES" dirty="0"/>
              <a:t>Título de la diapositiva</a:t>
            </a:r>
          </a:p>
        </p:txBody>
      </p:sp>
    </p:spTree>
    <p:extLst>
      <p:ext uri="{BB962C8B-B14F-4D97-AF65-F5344CB8AC3E}">
        <p14:creationId xmlns:p14="http://schemas.microsoft.com/office/powerpoint/2010/main" val="304931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final">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BC85E0-BCB5-7643-AA11-03FC14E8A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311" y="4399043"/>
            <a:ext cx="2858379" cy="719057"/>
          </a:xfrm>
          <a:prstGeom prst="rect">
            <a:avLst/>
          </a:prstGeom>
        </p:spPr>
      </p:pic>
      <p:pic>
        <p:nvPicPr>
          <p:cNvPr id="3" name="Imagen 2">
            <a:extLst>
              <a:ext uri="{FF2B5EF4-FFF2-40B4-BE49-F238E27FC236}">
                <a16:creationId xmlns:a16="http://schemas.microsoft.com/office/drawing/2014/main" id="{6709D14D-FAF2-8144-ACA9-1B26F1BBCDAA}"/>
              </a:ext>
            </a:extLst>
          </p:cNvPr>
          <p:cNvPicPr>
            <a:picLocks noChangeAspect="1"/>
          </p:cNvPicPr>
          <p:nvPr userDrawn="1"/>
        </p:nvPicPr>
        <p:blipFill rotWithShape="1">
          <a:blip r:embed="rId3"/>
          <a:srcRect l="31177" t="21970" r="26471" b="59982"/>
          <a:stretch/>
        </p:blipFill>
        <p:spPr>
          <a:xfrm>
            <a:off x="413303" y="2080885"/>
            <a:ext cx="3872394" cy="2135515"/>
          </a:xfrm>
          <a:prstGeom prst="rect">
            <a:avLst/>
          </a:prstGeom>
        </p:spPr>
      </p:pic>
      <p:sp>
        <p:nvSpPr>
          <p:cNvPr id="4" name="Rectángulo 3">
            <a:extLst>
              <a:ext uri="{FF2B5EF4-FFF2-40B4-BE49-F238E27FC236}">
                <a16:creationId xmlns:a16="http://schemas.microsoft.com/office/drawing/2014/main" id="{56163987-314D-7F44-B42E-5C38C8C310BC}"/>
              </a:ext>
            </a:extLst>
          </p:cNvPr>
          <p:cNvSpPr/>
          <p:nvPr userDrawn="1"/>
        </p:nvSpPr>
        <p:spPr>
          <a:xfrm>
            <a:off x="4572000" y="0"/>
            <a:ext cx="4699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069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352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914400" y="365126"/>
            <a:ext cx="7119937"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914400" y="2318032"/>
            <a:ext cx="7119938" cy="4006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a:off x="6271972" y="6356350"/>
            <a:ext cx="2297918" cy="365125"/>
          </a:xfrm>
          <a:prstGeom prst="rect">
            <a:avLst/>
          </a:prstGeom>
        </p:spPr>
        <p:txBody>
          <a:bodyPr vert="horz" lIns="91440" tIns="45720" rIns="91440" bIns="45720" rtlCol="0" anchor="ctr"/>
          <a:lstStyle>
            <a:lvl1pPr algn="r">
              <a:defRPr sz="825" i="0">
                <a:solidFill>
                  <a:schemeClr val="tx1"/>
                </a:solidFill>
                <a:latin typeface="Calibri" panose="020F0502020204030204" pitchFamily="34" charset="0"/>
                <a:cs typeface="Calibri" panose="020F0502020204030204" pitchFamily="34" charset="0"/>
              </a:defRPr>
            </a:lvl1pPr>
          </a:lstStyle>
          <a:p>
            <a:fld id="{B7AF69A0-9BE2-BB48-8BE5-03745A331E62}" type="datetime1">
              <a:rPr lang="es-CL" smtClean="0"/>
              <a:pPr/>
              <a:t>02-09-24</a:t>
            </a:fld>
            <a:endParaRPr lang="en-US" dirty="0"/>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rot="5400000">
            <a:off x="7140622" y="4354297"/>
            <a:ext cx="3471256" cy="273844"/>
          </a:xfrm>
          <a:prstGeom prst="rect">
            <a:avLst/>
          </a:prstGeom>
        </p:spPr>
        <p:txBody>
          <a:bodyPr vert="horz" lIns="91440" tIns="45720" rIns="91440" bIns="45720" rtlCol="0" anchor="ctr"/>
          <a:lstStyle>
            <a:lvl1pPr algn="r">
              <a:defRPr sz="825" i="0">
                <a:solidFill>
                  <a:schemeClr val="tx1"/>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8547503" y="6356350"/>
            <a:ext cx="432100" cy="365125"/>
          </a:xfrm>
          <a:prstGeom prst="rect">
            <a:avLst/>
          </a:prstGeom>
        </p:spPr>
        <p:txBody>
          <a:bodyPr vert="horz" lIns="91440" tIns="45720" rIns="91440" bIns="45720" rtlCol="0" anchor="ctr"/>
          <a:lstStyle>
            <a:lvl1pPr algn="r">
              <a:defRPr sz="825" i="0">
                <a:solidFill>
                  <a:schemeClr val="tx1"/>
                </a:solidFill>
                <a:latin typeface="Calibri" panose="020F0502020204030204" pitchFamily="34" charset="0"/>
                <a:cs typeface="Calibri" panose="020F0502020204030204" pitchFamily="34" charset="0"/>
              </a:defRPr>
            </a:lvl1pPr>
          </a:lstStyle>
          <a:p>
            <a:fld id="{1CF2D47E-0AF1-4C27-801F-64E3E5BF7F72}" type="slidenum">
              <a:rPr lang="en-US" smtClean="0"/>
              <a:pPr/>
              <a:t>‹Nº›</a:t>
            </a:fld>
            <a:endParaRPr lang="en-US" dirty="0"/>
          </a:p>
        </p:txBody>
      </p:sp>
    </p:spTree>
    <p:extLst>
      <p:ext uri="{BB962C8B-B14F-4D97-AF65-F5344CB8AC3E}">
        <p14:creationId xmlns:p14="http://schemas.microsoft.com/office/powerpoint/2010/main" val="24988925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1" r:id="rId3"/>
    <p:sldLayoutId id="2147483680" r:id="rId4"/>
    <p:sldLayoutId id="2147483668" r:id="rId5"/>
  </p:sldLayoutIdLst>
  <p:hf hdr="0" ftr="0" dt="0"/>
  <p:txStyles>
    <p:titleStyle>
      <a:lvl1pPr algn="l" defTabSz="685800" rtl="0" eaLnBrk="1" latinLnBrk="0" hangingPunct="1">
        <a:lnSpc>
          <a:spcPct val="120000"/>
        </a:lnSpc>
        <a:spcBef>
          <a:spcPct val="0"/>
        </a:spcBef>
        <a:buNone/>
        <a:defRPr sz="3000" i="0" kern="1200">
          <a:solidFill>
            <a:srgbClr val="000000"/>
          </a:solidFill>
          <a:latin typeface="Century Gothic" panose="020B0502020202020204" pitchFamily="34" charset="0"/>
          <a:ea typeface="+mj-ea"/>
          <a:cs typeface="Calibri" panose="020F0502020204030204" pitchFamily="34" charset="0"/>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200" i="0" kern="1200">
          <a:solidFill>
            <a:schemeClr val="tx1"/>
          </a:solidFill>
          <a:latin typeface="Century Gothic" panose="020B0502020202020204" pitchFamily="34" charset="0"/>
          <a:ea typeface="+mn-ea"/>
          <a:cs typeface="Calibri" panose="020F0502020204030204" pitchFamily="34" charset="0"/>
        </a:defRPr>
      </a:lvl1pPr>
      <a:lvl2pPr marL="342900" indent="-171450" algn="l" defTabSz="685800" rtl="0" eaLnBrk="1" latinLnBrk="0" hangingPunct="1">
        <a:lnSpc>
          <a:spcPct val="120000"/>
        </a:lnSpc>
        <a:spcBef>
          <a:spcPts val="375"/>
        </a:spcBef>
        <a:buFont typeface="Consolas" panose="020B0609020204030204" pitchFamily="49" charset="0"/>
        <a:buChar char="+"/>
        <a:defRPr sz="1050" i="0" kern="1200">
          <a:solidFill>
            <a:schemeClr val="tx1"/>
          </a:solidFill>
          <a:latin typeface="Century Gothic" panose="020B0502020202020204" pitchFamily="34" charset="0"/>
          <a:ea typeface="+mn-ea"/>
          <a:cs typeface="Calibri" panose="020F0502020204030204" pitchFamily="34" charset="0"/>
        </a:defRPr>
      </a:lvl2pPr>
      <a:lvl3pPr marL="480060" indent="-171450" algn="l" defTabSz="685800" rtl="0" eaLnBrk="1" latinLnBrk="0" hangingPunct="1">
        <a:lnSpc>
          <a:spcPct val="120000"/>
        </a:lnSpc>
        <a:spcBef>
          <a:spcPts val="375"/>
        </a:spcBef>
        <a:buFont typeface="Arial" panose="020B0604020202020204" pitchFamily="34" charset="0"/>
        <a:buChar char="•"/>
        <a:defRPr sz="1050" i="0" kern="1200">
          <a:solidFill>
            <a:schemeClr val="tx1"/>
          </a:solidFill>
          <a:latin typeface="Century Gothic" panose="020B0502020202020204" pitchFamily="34" charset="0"/>
          <a:ea typeface="+mn-ea"/>
          <a:cs typeface="Calibri" panose="020F0502020204030204" pitchFamily="34" charset="0"/>
        </a:defRPr>
      </a:lvl3pPr>
      <a:lvl4pPr marL="617220" indent="-171450" algn="l" defTabSz="685800" rtl="0" eaLnBrk="1" latinLnBrk="0" hangingPunct="1">
        <a:lnSpc>
          <a:spcPct val="120000"/>
        </a:lnSpc>
        <a:spcBef>
          <a:spcPts val="375"/>
        </a:spcBef>
        <a:buFont typeface="Consolas" panose="020B0609020204030204" pitchFamily="49" charset="0"/>
        <a:buChar char="+"/>
        <a:defRPr sz="900" i="0" kern="1200">
          <a:solidFill>
            <a:schemeClr val="tx1"/>
          </a:solidFill>
          <a:latin typeface="Century Gothic" panose="020B0502020202020204" pitchFamily="34" charset="0"/>
          <a:ea typeface="+mn-ea"/>
          <a:cs typeface="Calibri" panose="020F0502020204030204" pitchFamily="34" charset="0"/>
        </a:defRPr>
      </a:lvl4pPr>
      <a:lvl5pPr marL="754380" indent="-171450" algn="l" defTabSz="685800" rtl="0" eaLnBrk="1" latinLnBrk="0" hangingPunct="1">
        <a:lnSpc>
          <a:spcPct val="120000"/>
        </a:lnSpc>
        <a:spcBef>
          <a:spcPts val="375"/>
        </a:spcBef>
        <a:buFont typeface="Arial" panose="020B0604020202020204" pitchFamily="34" charset="0"/>
        <a:buChar char="•"/>
        <a:defRPr sz="900" i="0" kern="1200">
          <a:solidFill>
            <a:schemeClr val="tx1"/>
          </a:solidFill>
          <a:latin typeface="Century Gothic" panose="020B050202020202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ABA9C21-B43E-C4C4-1700-823744399871}"/>
              </a:ext>
            </a:extLst>
          </p:cNvPr>
          <p:cNvSpPr>
            <a:spLocks noGrp="1"/>
          </p:cNvSpPr>
          <p:nvPr>
            <p:ph type="subTitle" idx="1"/>
          </p:nvPr>
        </p:nvSpPr>
        <p:spPr/>
        <p:txBody>
          <a:bodyPr>
            <a:normAutofit/>
          </a:bodyPr>
          <a:lstStyle/>
          <a:p>
            <a:r>
              <a:rPr lang="es-CL" b="1" dirty="0">
                <a:solidFill>
                  <a:schemeClr val="bg1">
                    <a:lumMod val="95000"/>
                  </a:schemeClr>
                </a:solidFill>
                <a:effectLst>
                  <a:outerShdw blurRad="50800" dist="38100" dir="2700000" algn="tl" rotWithShape="0">
                    <a:prstClr val="black">
                      <a:alpha val="40000"/>
                    </a:prstClr>
                  </a:outerShdw>
                  <a:reflection blurRad="6350" stA="17000" endPos="45500" dir="5400000" sy="-100000" algn="bl" rotWithShape="0"/>
                </a:effectLst>
              </a:rPr>
              <a:t>Medición Agosto 2024</a:t>
            </a:r>
          </a:p>
        </p:txBody>
      </p:sp>
    </p:spTree>
    <p:extLst>
      <p:ext uri="{BB962C8B-B14F-4D97-AF65-F5344CB8AC3E}">
        <p14:creationId xmlns:p14="http://schemas.microsoft.com/office/powerpoint/2010/main" val="270314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75F6A5-2A2B-CF66-3EC5-0009E7234E05}"/>
              </a:ext>
            </a:extLst>
          </p:cNvPr>
          <p:cNvSpPr>
            <a:spLocks noGrp="1"/>
          </p:cNvSpPr>
          <p:nvPr>
            <p:ph idx="1"/>
          </p:nvPr>
        </p:nvSpPr>
        <p:spPr>
          <a:xfrm>
            <a:off x="474562" y="1541721"/>
            <a:ext cx="8102280" cy="2025506"/>
          </a:xfrm>
        </p:spPr>
        <p:txBody>
          <a:bodyPr>
            <a:normAutofit/>
          </a:bodyPr>
          <a:lstStyle/>
          <a:p>
            <a:pPr marL="0" indent="0" algn="just">
              <a:lnSpc>
                <a:spcPct val="114000"/>
              </a:lnSpc>
              <a:buNone/>
            </a:pPr>
            <a:r>
              <a:rPr lang="es-CL" sz="1500" dirty="0">
                <a:ea typeface="Calibri" panose="020F0502020204030204" pitchFamily="34" charset="0"/>
              </a:rPr>
              <a:t>Los análisis anteriores se han focalizado en las personas que fueron más mencionadas. Ahora bien, como los encuestados pueden mencionar hasta 3 personas como liderazgos positivos y 3 personas como liderazgos negativos, es posible ir más allá e indagar quiénes aparecen mencionados al mismo tiempo. Por ejemplo, en la figura las personas A, B y C aparecen mencionadas en conjunto, pero además la persona A aparece mencionada con la persona D.</a:t>
            </a:r>
            <a:endParaRPr lang="es-CL" sz="1500" b="1" dirty="0">
              <a:ea typeface="Calibri" panose="020F0502020204030204" pitchFamily="34" charset="0"/>
            </a:endParaRPr>
          </a:p>
          <a:p>
            <a:pPr marL="0" indent="0">
              <a:buNone/>
            </a:pPr>
            <a:endParaRPr lang="es-CL" dirty="0"/>
          </a:p>
        </p:txBody>
      </p:sp>
      <p:sp>
        <p:nvSpPr>
          <p:cNvPr id="4" name="Marcador de número de diapositiva 3">
            <a:extLst>
              <a:ext uri="{FF2B5EF4-FFF2-40B4-BE49-F238E27FC236}">
                <a16:creationId xmlns:a16="http://schemas.microsoft.com/office/drawing/2014/main" id="{E4CEFF20-BEA0-5150-3D78-0FB126E475FF}"/>
              </a:ext>
            </a:extLst>
          </p:cNvPr>
          <p:cNvSpPr>
            <a:spLocks noGrp="1"/>
          </p:cNvSpPr>
          <p:nvPr>
            <p:ph type="sldNum" sz="quarter" idx="12"/>
          </p:nvPr>
        </p:nvSpPr>
        <p:spPr>
          <a:xfrm>
            <a:off x="7953153" y="6356350"/>
            <a:ext cx="1026450" cy="365125"/>
          </a:xfrm>
        </p:spPr>
        <p:txBody>
          <a:bodyPr/>
          <a:lstStyle/>
          <a:p>
            <a:fld id="{144C8A56-2F7C-494E-B1E6-601ECB7CB341}" type="slidenum">
              <a:rPr lang="es-ES" smtClean="0"/>
              <a:pPr/>
              <a:t>10</a:t>
            </a:fld>
            <a:endParaRPr lang="es-ES" dirty="0"/>
          </a:p>
        </p:txBody>
      </p:sp>
      <p:sp>
        <p:nvSpPr>
          <p:cNvPr id="31" name="CuadroTexto 30">
            <a:extLst>
              <a:ext uri="{FF2B5EF4-FFF2-40B4-BE49-F238E27FC236}">
                <a16:creationId xmlns:a16="http://schemas.microsoft.com/office/drawing/2014/main" id="{B5805A4A-E61A-5BDA-7620-2FDBB0BC1996}"/>
              </a:ext>
            </a:extLst>
          </p:cNvPr>
          <p:cNvSpPr txBox="1"/>
          <p:nvPr/>
        </p:nvSpPr>
        <p:spPr>
          <a:xfrm>
            <a:off x="474562" y="5498777"/>
            <a:ext cx="8102280" cy="807529"/>
          </a:xfrm>
          <a:prstGeom prst="rect">
            <a:avLst/>
          </a:prstGeom>
          <a:noFill/>
        </p:spPr>
        <p:txBody>
          <a:bodyPr wrap="square">
            <a:spAutoFit/>
          </a:bodyPr>
          <a:lstStyle/>
          <a:p>
            <a:pPr algn="just">
              <a:lnSpc>
                <a:spcPct val="114000"/>
              </a:lnSpc>
            </a:pPr>
            <a:r>
              <a:rPr lang="es-CL" sz="1400" dirty="0">
                <a:latin typeface="Century Gothic" panose="020B0502020202020204" pitchFamily="34" charset="0"/>
                <a:ea typeface="Calibri" panose="020F0502020204030204" pitchFamily="34" charset="0"/>
                <a:cs typeface="Calibri" panose="020F0502020204030204" pitchFamily="34" charset="0"/>
              </a:rPr>
              <a:t>De este modo es posible reproducir la red de menciones de líderes y extraer métricas asociadas a esas relaciones. En las próximas imágenes presentamos algunas de las principales mediciones obtenidas a partir de la red de menciones.</a:t>
            </a:r>
          </a:p>
        </p:txBody>
      </p:sp>
      <p:sp>
        <p:nvSpPr>
          <p:cNvPr id="7" name="Título 6">
            <a:extLst>
              <a:ext uri="{FF2B5EF4-FFF2-40B4-BE49-F238E27FC236}">
                <a16:creationId xmlns:a16="http://schemas.microsoft.com/office/drawing/2014/main" id="{CCD424F9-4482-B748-B6E2-AB8439C2F752}"/>
              </a:ext>
            </a:extLst>
          </p:cNvPr>
          <p:cNvSpPr>
            <a:spLocks noGrp="1"/>
          </p:cNvSpPr>
          <p:nvPr>
            <p:ph type="title"/>
          </p:nvPr>
        </p:nvSpPr>
        <p:spPr/>
        <p:txBody>
          <a:bodyPr/>
          <a:lstStyle/>
          <a:p>
            <a:r>
              <a:rPr lang="es-CL" dirty="0">
                <a:solidFill>
                  <a:schemeClr val="tx1"/>
                </a:solidFill>
              </a:rPr>
              <a:t>¿Quién es más central?</a:t>
            </a:r>
          </a:p>
        </p:txBody>
      </p:sp>
      <p:grpSp>
        <p:nvGrpSpPr>
          <p:cNvPr id="41" name="Grupo 40">
            <a:extLst>
              <a:ext uri="{FF2B5EF4-FFF2-40B4-BE49-F238E27FC236}">
                <a16:creationId xmlns:a16="http://schemas.microsoft.com/office/drawing/2014/main" id="{93D0623B-20AD-1F40-BF30-A94024DFCB43}"/>
              </a:ext>
            </a:extLst>
          </p:cNvPr>
          <p:cNvGrpSpPr/>
          <p:nvPr/>
        </p:nvGrpSpPr>
        <p:grpSpPr>
          <a:xfrm>
            <a:off x="2773673" y="3429000"/>
            <a:ext cx="3596654" cy="1887279"/>
            <a:chOff x="2622740" y="3429000"/>
            <a:chExt cx="3767286" cy="1976815"/>
          </a:xfrm>
        </p:grpSpPr>
        <p:cxnSp>
          <p:nvCxnSpPr>
            <p:cNvPr id="21" name="Conector recto 20">
              <a:extLst>
                <a:ext uri="{FF2B5EF4-FFF2-40B4-BE49-F238E27FC236}">
                  <a16:creationId xmlns:a16="http://schemas.microsoft.com/office/drawing/2014/main" id="{FBB3F771-BCCE-9C4C-9FB7-04B9AAAA9C20}"/>
                </a:ext>
              </a:extLst>
            </p:cNvPr>
            <p:cNvCxnSpPr/>
            <p:nvPr/>
          </p:nvCxnSpPr>
          <p:spPr>
            <a:xfrm>
              <a:off x="3110055" y="3770843"/>
              <a:ext cx="1213836" cy="253612"/>
            </a:xfrm>
            <a:prstGeom prst="line">
              <a:avLst/>
            </a:prstGeom>
            <a:ln w="12700">
              <a:solidFill>
                <a:srgbClr val="B2B42A"/>
              </a:solidFill>
            </a:ln>
          </p:spPr>
          <p:style>
            <a:lnRef idx="1">
              <a:schemeClr val="accent1"/>
            </a:lnRef>
            <a:fillRef idx="0">
              <a:schemeClr val="accent1"/>
            </a:fillRef>
            <a:effectRef idx="0">
              <a:schemeClr val="accent1"/>
            </a:effectRef>
            <a:fontRef idx="minor">
              <a:schemeClr val="tx1"/>
            </a:fontRef>
          </p:style>
        </p:cxnSp>
        <p:sp>
          <p:nvSpPr>
            <p:cNvPr id="19" name="Elipse 18">
              <a:extLst>
                <a:ext uri="{FF2B5EF4-FFF2-40B4-BE49-F238E27FC236}">
                  <a16:creationId xmlns:a16="http://schemas.microsoft.com/office/drawing/2014/main" id="{8C9A8FAE-D780-6F4F-B689-C74823113BEC}"/>
                </a:ext>
              </a:extLst>
            </p:cNvPr>
            <p:cNvSpPr/>
            <p:nvPr/>
          </p:nvSpPr>
          <p:spPr>
            <a:xfrm>
              <a:off x="2622740" y="3429000"/>
              <a:ext cx="662707" cy="662707"/>
            </a:xfrm>
            <a:prstGeom prst="ellipse">
              <a:avLst/>
            </a:prstGeom>
            <a:gradFill>
              <a:gsLst>
                <a:gs pos="0">
                  <a:srgbClr val="B2B42A"/>
                </a:gs>
                <a:gs pos="100000">
                  <a:srgbClr val="CCCC00"/>
                </a:gs>
              </a:gsLst>
              <a:lin ang="5400000" scaled="1"/>
            </a:gradFill>
            <a:ln>
              <a:solidFill>
                <a:srgbClr val="B2B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B</a:t>
              </a:r>
            </a:p>
          </p:txBody>
        </p:sp>
        <p:sp>
          <p:nvSpPr>
            <p:cNvPr id="29" name="Elipse 28">
              <a:extLst>
                <a:ext uri="{FF2B5EF4-FFF2-40B4-BE49-F238E27FC236}">
                  <a16:creationId xmlns:a16="http://schemas.microsoft.com/office/drawing/2014/main" id="{6CD4130F-C823-7F46-9ECC-07B20C4197A4}"/>
                </a:ext>
              </a:extLst>
            </p:cNvPr>
            <p:cNvSpPr/>
            <p:nvPr/>
          </p:nvSpPr>
          <p:spPr>
            <a:xfrm>
              <a:off x="4227046" y="3741101"/>
              <a:ext cx="662707" cy="662707"/>
            </a:xfrm>
            <a:prstGeom prst="ellipse">
              <a:avLst/>
            </a:prstGeom>
            <a:gradFill>
              <a:gsLst>
                <a:gs pos="0">
                  <a:srgbClr val="B2B42A"/>
                </a:gs>
                <a:gs pos="100000">
                  <a:srgbClr val="CCCC00"/>
                </a:gs>
              </a:gsLst>
              <a:lin ang="5400000" scaled="1"/>
            </a:gradFill>
            <a:ln>
              <a:solidFill>
                <a:srgbClr val="B2B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a:t>
              </a:r>
            </a:p>
          </p:txBody>
        </p:sp>
        <p:sp>
          <p:nvSpPr>
            <p:cNvPr id="30" name="Elipse 29">
              <a:extLst>
                <a:ext uri="{FF2B5EF4-FFF2-40B4-BE49-F238E27FC236}">
                  <a16:creationId xmlns:a16="http://schemas.microsoft.com/office/drawing/2014/main" id="{1239A526-1CB8-2F40-938C-CB1AA91A2E20}"/>
                </a:ext>
              </a:extLst>
            </p:cNvPr>
            <p:cNvSpPr/>
            <p:nvPr/>
          </p:nvSpPr>
          <p:spPr>
            <a:xfrm>
              <a:off x="5727319" y="3741101"/>
              <a:ext cx="662707" cy="662707"/>
            </a:xfrm>
            <a:prstGeom prst="ellipse">
              <a:avLst/>
            </a:prstGeom>
            <a:gradFill>
              <a:gsLst>
                <a:gs pos="0">
                  <a:srgbClr val="B2B42A"/>
                </a:gs>
                <a:gs pos="100000">
                  <a:srgbClr val="CCCC00"/>
                </a:gs>
              </a:gsLst>
              <a:lin ang="5400000" scaled="1"/>
            </a:gradFill>
            <a:ln>
              <a:solidFill>
                <a:srgbClr val="B2B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a:t>
              </a:r>
            </a:p>
          </p:txBody>
        </p:sp>
        <p:sp>
          <p:nvSpPr>
            <p:cNvPr id="28" name="Elipse 27">
              <a:extLst>
                <a:ext uri="{FF2B5EF4-FFF2-40B4-BE49-F238E27FC236}">
                  <a16:creationId xmlns:a16="http://schemas.microsoft.com/office/drawing/2014/main" id="{5E4C7DE0-8A87-814F-8A78-E4DBBA8931C6}"/>
                </a:ext>
              </a:extLst>
            </p:cNvPr>
            <p:cNvSpPr/>
            <p:nvPr/>
          </p:nvSpPr>
          <p:spPr>
            <a:xfrm>
              <a:off x="3290745" y="4743108"/>
              <a:ext cx="662707" cy="662707"/>
            </a:xfrm>
            <a:prstGeom prst="ellipse">
              <a:avLst/>
            </a:prstGeom>
            <a:gradFill>
              <a:gsLst>
                <a:gs pos="0">
                  <a:srgbClr val="B2B42A"/>
                </a:gs>
                <a:gs pos="100000">
                  <a:srgbClr val="CCCC00"/>
                </a:gs>
              </a:gsLst>
              <a:lin ang="5400000" scaled="1"/>
            </a:gradFill>
            <a:ln>
              <a:solidFill>
                <a:srgbClr val="B2B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a:t>
              </a:r>
            </a:p>
          </p:txBody>
        </p:sp>
      </p:grpSp>
      <p:cxnSp>
        <p:nvCxnSpPr>
          <p:cNvPr id="33" name="Conector recto 32">
            <a:extLst>
              <a:ext uri="{FF2B5EF4-FFF2-40B4-BE49-F238E27FC236}">
                <a16:creationId xmlns:a16="http://schemas.microsoft.com/office/drawing/2014/main" id="{69F92750-93D7-DD42-8D3D-D3E9BDD6617F}"/>
              </a:ext>
            </a:extLst>
          </p:cNvPr>
          <p:cNvCxnSpPr>
            <a:stCxn id="29" idx="6"/>
            <a:endCxn id="30" idx="2"/>
          </p:cNvCxnSpPr>
          <p:nvPr/>
        </p:nvCxnSpPr>
        <p:spPr>
          <a:xfrm>
            <a:off x="4938006" y="4043311"/>
            <a:ext cx="799630" cy="0"/>
          </a:xfrm>
          <a:prstGeom prst="line">
            <a:avLst/>
          </a:prstGeom>
          <a:ln w="12700">
            <a:solidFill>
              <a:srgbClr val="B2B42A"/>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AFB5C35F-4A4F-6341-B971-24416A919143}"/>
              </a:ext>
            </a:extLst>
          </p:cNvPr>
          <p:cNvCxnSpPr>
            <a:stCxn id="29" idx="3"/>
            <a:endCxn id="28" idx="7"/>
          </p:cNvCxnSpPr>
          <p:nvPr/>
        </p:nvCxnSpPr>
        <p:spPr>
          <a:xfrm flipH="1">
            <a:off x="3951458" y="4267001"/>
            <a:ext cx="446512" cy="509242"/>
          </a:xfrm>
          <a:prstGeom prst="line">
            <a:avLst/>
          </a:prstGeom>
          <a:ln w="12700">
            <a:solidFill>
              <a:srgbClr val="B2B42A"/>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DCF25316-DDCE-6744-9D03-6013A106530E}"/>
              </a:ext>
            </a:extLst>
          </p:cNvPr>
          <p:cNvCxnSpPr>
            <a:stCxn id="28" idx="1"/>
            <a:endCxn id="19" idx="4"/>
          </p:cNvCxnSpPr>
          <p:nvPr/>
        </p:nvCxnSpPr>
        <p:spPr>
          <a:xfrm flipH="1" flipV="1">
            <a:off x="3090019" y="4061691"/>
            <a:ext cx="414058" cy="714552"/>
          </a:xfrm>
          <a:prstGeom prst="line">
            <a:avLst/>
          </a:prstGeom>
          <a:ln w="12700">
            <a:solidFill>
              <a:srgbClr val="B2B42A"/>
            </a:solidFill>
          </a:ln>
        </p:spPr>
        <p:style>
          <a:lnRef idx="1">
            <a:schemeClr val="accent1"/>
          </a:lnRef>
          <a:fillRef idx="0">
            <a:schemeClr val="accent1"/>
          </a:fillRef>
          <a:effectRef idx="0">
            <a:schemeClr val="accent1"/>
          </a:effectRef>
          <a:fontRef idx="minor">
            <a:schemeClr val="tx1"/>
          </a:fontRef>
        </p:style>
      </p:cxnSp>
      <p:sp>
        <p:nvSpPr>
          <p:cNvPr id="42" name="Rectángulo 41">
            <a:extLst>
              <a:ext uri="{FF2B5EF4-FFF2-40B4-BE49-F238E27FC236}">
                <a16:creationId xmlns:a16="http://schemas.microsoft.com/office/drawing/2014/main" id="{34D0C9D3-F75B-374D-B0A9-0470132363AD}"/>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Tree>
    <p:extLst>
      <p:ext uri="{BB962C8B-B14F-4D97-AF65-F5344CB8AC3E}">
        <p14:creationId xmlns:p14="http://schemas.microsoft.com/office/powerpoint/2010/main" val="118707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889546C-73EF-2637-96EB-6DAA39ECA0D1}"/>
              </a:ext>
            </a:extLst>
          </p:cNvPr>
          <p:cNvPicPr>
            <a:picLocks noChangeAspect="1"/>
          </p:cNvPicPr>
          <p:nvPr/>
        </p:nvPicPr>
        <p:blipFill>
          <a:blip r:embed="rId2"/>
          <a:stretch>
            <a:fillRect/>
          </a:stretch>
        </p:blipFill>
        <p:spPr>
          <a:xfrm>
            <a:off x="4234621" y="2166254"/>
            <a:ext cx="4231757" cy="4117179"/>
          </a:xfrm>
          <a:prstGeom prst="rect">
            <a:avLst/>
          </a:prstGeom>
        </p:spPr>
      </p:pic>
      <p:sp>
        <p:nvSpPr>
          <p:cNvPr id="12" name="Título 1">
            <a:extLst>
              <a:ext uri="{FF2B5EF4-FFF2-40B4-BE49-F238E27FC236}">
                <a16:creationId xmlns:a16="http://schemas.microsoft.com/office/drawing/2014/main" id="{C133C0B2-0C62-4B46-99E6-326716A61D0D}"/>
              </a:ext>
            </a:extLst>
          </p:cNvPr>
          <p:cNvSpPr>
            <a:spLocks noGrp="1"/>
          </p:cNvSpPr>
          <p:nvPr>
            <p:ph type="title"/>
          </p:nvPr>
        </p:nvSpPr>
        <p:spPr/>
        <p:txBody>
          <a:bodyPr>
            <a:normAutofit fontScale="90000"/>
          </a:bodyPr>
          <a:lstStyle/>
          <a:p>
            <a:pPr>
              <a:lnSpc>
                <a:spcPct val="100000"/>
              </a:lnSpc>
            </a:pPr>
            <a:r>
              <a:rPr lang="es-ES" dirty="0"/>
              <a:t>¿Quién se menciona más junto a otros/As?</a:t>
            </a:r>
            <a:endParaRPr lang="es-CL" dirty="0"/>
          </a:p>
        </p:txBody>
      </p:sp>
      <p:sp>
        <p:nvSpPr>
          <p:cNvPr id="4" name="Marcador de número de diapositiva 3">
            <a:extLst>
              <a:ext uri="{FF2B5EF4-FFF2-40B4-BE49-F238E27FC236}">
                <a16:creationId xmlns:a16="http://schemas.microsoft.com/office/drawing/2014/main" id="{91CAEB21-3093-A47A-6129-6297D674051F}"/>
              </a:ext>
            </a:extLst>
          </p:cNvPr>
          <p:cNvSpPr>
            <a:spLocks noGrp="1"/>
          </p:cNvSpPr>
          <p:nvPr>
            <p:ph type="sldNum" sz="quarter" idx="12"/>
          </p:nvPr>
        </p:nvSpPr>
        <p:spPr/>
        <p:txBody>
          <a:bodyPr/>
          <a:lstStyle/>
          <a:p>
            <a:fld id="{144C8A56-2F7C-494E-B1E6-601ECB7CB341}" type="slidenum">
              <a:rPr lang="es-ES" smtClean="0"/>
              <a:pPr/>
              <a:t>11</a:t>
            </a:fld>
            <a:endParaRPr lang="es-ES" dirty="0"/>
          </a:p>
        </p:txBody>
      </p:sp>
      <p:sp>
        <p:nvSpPr>
          <p:cNvPr id="13" name="CuadroTexto 12">
            <a:extLst>
              <a:ext uri="{FF2B5EF4-FFF2-40B4-BE49-F238E27FC236}">
                <a16:creationId xmlns:a16="http://schemas.microsoft.com/office/drawing/2014/main" id="{B014AE47-05B7-D74C-B872-718C749200C0}"/>
              </a:ext>
            </a:extLst>
          </p:cNvPr>
          <p:cNvSpPr txBox="1"/>
          <p:nvPr/>
        </p:nvSpPr>
        <p:spPr>
          <a:xfrm>
            <a:off x="494255" y="2910843"/>
            <a:ext cx="3041402" cy="2451953"/>
          </a:xfrm>
          <a:prstGeom prst="rect">
            <a:avLst/>
          </a:prstGeom>
          <a:noFill/>
        </p:spPr>
        <p:txBody>
          <a:bodyPr wrap="square">
            <a:spAutoFit/>
          </a:bodyPr>
          <a:lstStyle/>
          <a:p>
            <a:pPr marL="0" indent="0">
              <a:lnSpc>
                <a:spcPct val="114000"/>
              </a:lnSpc>
              <a:buNone/>
            </a:pPr>
            <a:r>
              <a:rPr lang="es-CL" sz="1700" dirty="0">
                <a:latin typeface="Century Gothic" panose="020B0502020202020204" pitchFamily="34" charset="0"/>
                <a:ea typeface="Calibri" panose="020F0502020204030204" pitchFamily="34" charset="0"/>
                <a:cs typeface="Calibri" panose="020F0502020204030204" pitchFamily="34" charset="0"/>
              </a:rPr>
              <a:t>La imagen muestra la red de menciones </a:t>
            </a:r>
            <a:r>
              <a:rPr lang="es-CL" sz="1700" b="1" dirty="0">
                <a:solidFill>
                  <a:srgbClr val="C3BB10"/>
                </a:solidFill>
                <a:latin typeface="Century Gothic" panose="020B0502020202020204" pitchFamily="34" charset="0"/>
                <a:ea typeface="Calibri" panose="020F0502020204030204" pitchFamily="34" charset="0"/>
                <a:cs typeface="Calibri" panose="020F0502020204030204" pitchFamily="34" charset="0"/>
              </a:rPr>
              <a:t>positivas</a:t>
            </a:r>
            <a:r>
              <a:rPr lang="es-CL" sz="1700" dirty="0">
                <a:latin typeface="Century Gothic" panose="020B0502020202020204" pitchFamily="34" charset="0"/>
                <a:ea typeface="Calibri" panose="020F0502020204030204" pitchFamily="34" charset="0"/>
                <a:cs typeface="Calibri" panose="020F0502020204030204" pitchFamily="34" charset="0"/>
              </a:rPr>
              <a:t> en quien es más mencionado/a junto a otras personas y se identifica a las 9 personas junto a las cuales es más mencionada</a:t>
            </a:r>
          </a:p>
        </p:txBody>
      </p:sp>
      <p:sp>
        <p:nvSpPr>
          <p:cNvPr id="15" name="Rectángulo 14">
            <a:extLst>
              <a:ext uri="{FF2B5EF4-FFF2-40B4-BE49-F238E27FC236}">
                <a16:creationId xmlns:a16="http://schemas.microsoft.com/office/drawing/2014/main" id="{EF1FED41-BD56-1E42-87DC-140DF6B408E8}"/>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
        <p:nvSpPr>
          <p:cNvPr id="138" name="Rectángulo 137">
            <a:extLst>
              <a:ext uri="{FF2B5EF4-FFF2-40B4-BE49-F238E27FC236}">
                <a16:creationId xmlns:a16="http://schemas.microsoft.com/office/drawing/2014/main" id="{45F4AC94-41BE-6A4D-97B2-C087B0F3A82C}"/>
              </a:ext>
            </a:extLst>
          </p:cNvPr>
          <p:cNvSpPr/>
          <p:nvPr/>
        </p:nvSpPr>
        <p:spPr>
          <a:xfrm>
            <a:off x="3858119" y="2149678"/>
            <a:ext cx="4789756" cy="261610"/>
          </a:xfrm>
          <a:prstGeom prst="rect">
            <a:avLst/>
          </a:prstGeom>
        </p:spPr>
        <p:txBody>
          <a:bodyPr wrap="square">
            <a:spAutoFit/>
          </a:bodyPr>
          <a:lstStyle/>
          <a:p>
            <a:pPr algn="ctr">
              <a:defRPr sz="1800" b="1" i="0" u="none" strike="noStrike" kern="1200" baseline="0">
                <a:solidFill>
                  <a:srgbClr val="000000">
                    <a:lumMod val="65000"/>
                    <a:lumOff val="35000"/>
                  </a:srgbClr>
                </a:solidFill>
                <a:latin typeface="Calibri" panose="020F0502020204030204" pitchFamily="34" charset="0"/>
                <a:ea typeface="+mn-ea"/>
                <a:cs typeface="Calibri" panose="020F0502020204030204" pitchFamily="34" charset="0"/>
              </a:defRPr>
            </a:pPr>
            <a:r>
              <a:rPr lang="en-US" sz="1100" dirty="0">
                <a:latin typeface="Calibri" panose="020F0502020204030204" pitchFamily="34" charset="0"/>
                <a:cs typeface="Calibri" panose="020F0502020204030204" pitchFamily="34" charset="0"/>
              </a:rPr>
              <a:t>Red </a:t>
            </a:r>
            <a:r>
              <a:rPr lang="en-US" sz="1100" dirty="0" err="1">
                <a:latin typeface="Calibri" panose="020F0502020204030204" pitchFamily="34" charset="0"/>
                <a:cs typeface="Calibri" panose="020F0502020204030204" pitchFamily="34" charset="0"/>
              </a:rPr>
              <a:t>en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quien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tiene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más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diversidad</a:t>
            </a:r>
            <a:r>
              <a:rPr lang="en-US" sz="1100" dirty="0">
                <a:latin typeface="Calibri" panose="020F0502020204030204" pitchFamily="34" charset="0"/>
                <a:cs typeface="Calibri" panose="020F0502020204030204" pitchFamily="34" charset="0"/>
              </a:rPr>
              <a:t> de co-</a:t>
            </a:r>
            <a:r>
              <a:rPr lang="en-US" sz="1100" dirty="0" err="1">
                <a:latin typeface="Calibri" panose="020F0502020204030204" pitchFamily="34" charset="0"/>
                <a:cs typeface="Calibri" panose="020F0502020204030204" pitchFamily="34" charset="0"/>
              </a:rPr>
              <a:t>mencionados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positivos</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151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CD48BF7-E196-756D-D846-371711358FE1}"/>
              </a:ext>
            </a:extLst>
          </p:cNvPr>
          <p:cNvPicPr>
            <a:picLocks noChangeAspect="1"/>
          </p:cNvPicPr>
          <p:nvPr/>
        </p:nvPicPr>
        <p:blipFill>
          <a:blip r:embed="rId2"/>
          <a:stretch>
            <a:fillRect/>
          </a:stretch>
        </p:blipFill>
        <p:spPr>
          <a:xfrm>
            <a:off x="1055077" y="2686231"/>
            <a:ext cx="3856342" cy="3776154"/>
          </a:xfrm>
          <a:prstGeom prst="rect">
            <a:avLst/>
          </a:prstGeom>
        </p:spPr>
      </p:pic>
      <p:sp>
        <p:nvSpPr>
          <p:cNvPr id="2" name="Título 1">
            <a:extLst>
              <a:ext uri="{FF2B5EF4-FFF2-40B4-BE49-F238E27FC236}">
                <a16:creationId xmlns:a16="http://schemas.microsoft.com/office/drawing/2014/main" id="{DE087125-1E72-D95D-5E8D-976E92E7E16B}"/>
              </a:ext>
            </a:extLst>
          </p:cNvPr>
          <p:cNvSpPr>
            <a:spLocks noGrp="1"/>
          </p:cNvSpPr>
          <p:nvPr>
            <p:ph type="title"/>
          </p:nvPr>
        </p:nvSpPr>
        <p:spPr/>
        <p:txBody>
          <a:bodyPr>
            <a:normAutofit fontScale="90000"/>
          </a:bodyPr>
          <a:lstStyle/>
          <a:p>
            <a:pPr>
              <a:lnSpc>
                <a:spcPct val="100000"/>
              </a:lnSpc>
            </a:pPr>
            <a:r>
              <a:rPr lang="es-ES" dirty="0"/>
              <a:t>LA RED DE MENCIONES DEL líder con más menciones negativas</a:t>
            </a:r>
            <a:endParaRPr lang="es-CL" dirty="0"/>
          </a:p>
        </p:txBody>
      </p:sp>
      <p:sp>
        <p:nvSpPr>
          <p:cNvPr id="4" name="Marcador de número de diapositiva 3">
            <a:extLst>
              <a:ext uri="{FF2B5EF4-FFF2-40B4-BE49-F238E27FC236}">
                <a16:creationId xmlns:a16="http://schemas.microsoft.com/office/drawing/2014/main" id="{91CAEB21-3093-A47A-6129-6297D674051F}"/>
              </a:ext>
            </a:extLst>
          </p:cNvPr>
          <p:cNvSpPr>
            <a:spLocks noGrp="1"/>
          </p:cNvSpPr>
          <p:nvPr>
            <p:ph type="sldNum" sz="quarter" idx="12"/>
          </p:nvPr>
        </p:nvSpPr>
        <p:spPr/>
        <p:txBody>
          <a:bodyPr/>
          <a:lstStyle/>
          <a:p>
            <a:fld id="{144C8A56-2F7C-494E-B1E6-601ECB7CB341}" type="slidenum">
              <a:rPr lang="es-ES" smtClean="0"/>
              <a:pPr/>
              <a:t>12</a:t>
            </a:fld>
            <a:endParaRPr lang="es-ES" dirty="0"/>
          </a:p>
        </p:txBody>
      </p:sp>
      <p:sp>
        <p:nvSpPr>
          <p:cNvPr id="6" name="CuadroTexto 5">
            <a:extLst>
              <a:ext uri="{FF2B5EF4-FFF2-40B4-BE49-F238E27FC236}">
                <a16:creationId xmlns:a16="http://schemas.microsoft.com/office/drawing/2014/main" id="{C70BEA16-882A-5656-253F-44DEDDEA79F7}"/>
              </a:ext>
            </a:extLst>
          </p:cNvPr>
          <p:cNvSpPr txBox="1"/>
          <p:nvPr/>
        </p:nvSpPr>
        <p:spPr>
          <a:xfrm>
            <a:off x="5509140" y="3243806"/>
            <a:ext cx="3061854" cy="2451953"/>
          </a:xfrm>
          <a:prstGeom prst="rect">
            <a:avLst/>
          </a:prstGeom>
          <a:noFill/>
        </p:spPr>
        <p:txBody>
          <a:bodyPr wrap="square">
            <a:spAutoFit/>
          </a:bodyPr>
          <a:lstStyle/>
          <a:p>
            <a:pPr marL="0" indent="0" algn="r">
              <a:lnSpc>
                <a:spcPct val="114000"/>
              </a:lnSpc>
              <a:buNone/>
            </a:pPr>
            <a:r>
              <a:rPr lang="es-CL" sz="1700" dirty="0">
                <a:latin typeface="Century Gothic" panose="020B0502020202020204" pitchFamily="34" charset="0"/>
                <a:ea typeface="Calibri" panose="020F0502020204030204" pitchFamily="34" charset="0"/>
                <a:cs typeface="Calibri" panose="020F0502020204030204" pitchFamily="34" charset="0"/>
              </a:rPr>
              <a:t>La imagen muestra la red de menciones </a:t>
            </a:r>
            <a:r>
              <a:rPr lang="es-CL" sz="1700" b="1" dirty="0">
                <a:solidFill>
                  <a:srgbClr val="C65169"/>
                </a:solidFill>
                <a:latin typeface="Century Gothic" panose="020B0502020202020204" pitchFamily="34" charset="0"/>
                <a:ea typeface="Calibri" panose="020F0502020204030204" pitchFamily="34" charset="0"/>
                <a:cs typeface="Calibri" panose="020F0502020204030204" pitchFamily="34" charset="0"/>
              </a:rPr>
              <a:t>negativas</a:t>
            </a:r>
            <a:r>
              <a:rPr lang="es-CL" sz="1700" b="1" dirty="0">
                <a:latin typeface="Century Gothic" panose="020B0502020202020204" pitchFamily="34" charset="0"/>
                <a:ea typeface="Calibri" panose="020F0502020204030204" pitchFamily="34" charset="0"/>
                <a:cs typeface="Calibri" panose="020F0502020204030204" pitchFamily="34" charset="0"/>
              </a:rPr>
              <a:t> </a:t>
            </a:r>
            <a:r>
              <a:rPr lang="es-CL" sz="1700" dirty="0">
                <a:latin typeface="Century Gothic" panose="020B0502020202020204" pitchFamily="34" charset="0"/>
                <a:ea typeface="Calibri" panose="020F0502020204030204" pitchFamily="34" charset="0"/>
                <a:cs typeface="Calibri" panose="020F0502020204030204" pitchFamily="34" charset="0"/>
              </a:rPr>
              <a:t>en quien es más mencionado/a junto a otras personas y se identifica a las 9 personas junto a las cuales es más mencionada</a:t>
            </a:r>
          </a:p>
        </p:txBody>
      </p:sp>
      <p:sp>
        <p:nvSpPr>
          <p:cNvPr id="9" name="Rectángulo 8">
            <a:extLst>
              <a:ext uri="{FF2B5EF4-FFF2-40B4-BE49-F238E27FC236}">
                <a16:creationId xmlns:a16="http://schemas.microsoft.com/office/drawing/2014/main" id="{A3173DF7-F454-1D4B-BD12-2681CD2D6C6A}"/>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
        <p:nvSpPr>
          <p:cNvPr id="133" name="Rectángulo 132">
            <a:extLst>
              <a:ext uri="{FF2B5EF4-FFF2-40B4-BE49-F238E27FC236}">
                <a16:creationId xmlns:a16="http://schemas.microsoft.com/office/drawing/2014/main" id="{CE914161-E5E6-CF48-BB2F-20FCA1EA8F25}"/>
              </a:ext>
            </a:extLst>
          </p:cNvPr>
          <p:cNvSpPr/>
          <p:nvPr/>
        </p:nvSpPr>
        <p:spPr>
          <a:xfrm>
            <a:off x="573006" y="2537602"/>
            <a:ext cx="4789756" cy="261610"/>
          </a:xfrm>
          <a:prstGeom prst="rect">
            <a:avLst/>
          </a:prstGeom>
        </p:spPr>
        <p:txBody>
          <a:bodyPr wrap="square">
            <a:spAutoFit/>
          </a:bodyPr>
          <a:lstStyle/>
          <a:p>
            <a:pPr algn="ctr">
              <a:defRPr sz="1800" b="1" i="0" u="none" strike="noStrike" kern="1200" baseline="0">
                <a:solidFill>
                  <a:srgbClr val="000000">
                    <a:lumMod val="65000"/>
                    <a:lumOff val="35000"/>
                  </a:srgbClr>
                </a:solidFill>
                <a:latin typeface="Calibri" panose="020F0502020204030204" pitchFamily="34" charset="0"/>
                <a:ea typeface="+mn-ea"/>
                <a:cs typeface="Calibri" panose="020F0502020204030204" pitchFamily="34" charset="0"/>
              </a:defRPr>
            </a:pPr>
            <a:r>
              <a:rPr lang="en-US" sz="1100" dirty="0">
                <a:latin typeface="Calibri" panose="020F0502020204030204" pitchFamily="34" charset="0"/>
                <a:cs typeface="Calibri" panose="020F0502020204030204" pitchFamily="34" charset="0"/>
              </a:rPr>
              <a:t>Red </a:t>
            </a:r>
            <a:r>
              <a:rPr lang="en-US" sz="1100" dirty="0" err="1">
                <a:latin typeface="Calibri" panose="020F0502020204030204" pitchFamily="34" charset="0"/>
                <a:cs typeface="Calibri" panose="020F0502020204030204" pitchFamily="34" charset="0"/>
              </a:rPr>
              <a:t>en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quien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tiene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más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diversidad</a:t>
            </a:r>
            <a:r>
              <a:rPr lang="en-US" sz="1100" dirty="0">
                <a:latin typeface="Calibri" panose="020F0502020204030204" pitchFamily="34" charset="0"/>
                <a:cs typeface="Calibri" panose="020F0502020204030204" pitchFamily="34" charset="0"/>
              </a:rPr>
              <a:t> de co-</a:t>
            </a:r>
            <a:r>
              <a:rPr lang="en-US" sz="1100" dirty="0" err="1">
                <a:latin typeface="Calibri" panose="020F0502020204030204" pitchFamily="34" charset="0"/>
                <a:cs typeface="Calibri" panose="020F0502020204030204" pitchFamily="34" charset="0"/>
              </a:rPr>
              <a:t>mencionados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negativos</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079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0ACE7-640A-C349-B2F6-97CF4D99B163}"/>
              </a:ext>
            </a:extLst>
          </p:cNvPr>
          <p:cNvSpPr>
            <a:spLocks noGrp="1"/>
          </p:cNvSpPr>
          <p:nvPr>
            <p:ph type="title"/>
          </p:nvPr>
        </p:nvSpPr>
        <p:spPr/>
        <p:txBody>
          <a:bodyPr/>
          <a:lstStyle/>
          <a:p>
            <a:r>
              <a:rPr lang="es-CL" dirty="0"/>
              <a:t>Top 10 – Las estrellas</a:t>
            </a:r>
          </a:p>
        </p:txBody>
      </p:sp>
      <p:sp>
        <p:nvSpPr>
          <p:cNvPr id="4" name="Marcador de número de diapositiva 3">
            <a:extLst>
              <a:ext uri="{FF2B5EF4-FFF2-40B4-BE49-F238E27FC236}">
                <a16:creationId xmlns:a16="http://schemas.microsoft.com/office/drawing/2014/main" id="{31600107-0FAA-E841-BD3B-D2972E59523C}"/>
              </a:ext>
            </a:extLst>
          </p:cNvPr>
          <p:cNvSpPr>
            <a:spLocks noGrp="1"/>
          </p:cNvSpPr>
          <p:nvPr>
            <p:ph type="sldNum" sz="quarter" idx="12"/>
          </p:nvPr>
        </p:nvSpPr>
        <p:spPr/>
        <p:txBody>
          <a:bodyPr/>
          <a:lstStyle/>
          <a:p>
            <a:r>
              <a:rPr lang="es-ES"/>
              <a:t> </a:t>
            </a:r>
            <a:fld id="{0FA56EEF-AD29-4068-A290-98D2AADB2140}" type="slidenum">
              <a:rPr lang="es-ES" smtClean="0"/>
              <a:pPr/>
              <a:t>13</a:t>
            </a:fld>
            <a:endParaRPr lang="es-ES" dirty="0"/>
          </a:p>
        </p:txBody>
      </p:sp>
      <p:sp>
        <p:nvSpPr>
          <p:cNvPr id="5" name="CuadroTexto 4">
            <a:extLst>
              <a:ext uri="{FF2B5EF4-FFF2-40B4-BE49-F238E27FC236}">
                <a16:creationId xmlns:a16="http://schemas.microsoft.com/office/drawing/2014/main" id="{E03F0A4A-A2A1-554C-A7CE-ABA8701CDE51}"/>
              </a:ext>
            </a:extLst>
          </p:cNvPr>
          <p:cNvSpPr txBox="1"/>
          <p:nvPr/>
        </p:nvSpPr>
        <p:spPr>
          <a:xfrm>
            <a:off x="432689" y="1316698"/>
            <a:ext cx="8184089" cy="1323439"/>
          </a:xfrm>
          <a:prstGeom prst="rect">
            <a:avLst/>
          </a:prstGeom>
          <a:noFill/>
        </p:spPr>
        <p:txBody>
          <a:bodyPr wrap="square">
            <a:spAutoFit/>
          </a:bodyPr>
          <a:lstStyle/>
          <a:p>
            <a:r>
              <a:rPr lang="es-CL" sz="1600" dirty="0">
                <a:latin typeface="Century Gothic" panose="020B0502020202020204" pitchFamily="34" charset="0"/>
                <a:ea typeface="Calibri" panose="020F0502020204030204" pitchFamily="34" charset="0"/>
                <a:cs typeface="Calibri" panose="020F0502020204030204" pitchFamily="34" charset="0"/>
              </a:rPr>
              <a:t>Llamamos estrellas a aquellas personas que cuando son mencionadas junto a otros, esos otros también son muy mencionados. Es decir, son el segmento de los más populares</a:t>
            </a:r>
          </a:p>
          <a:p>
            <a:endParaRPr lang="es-CL" sz="1600" dirty="0">
              <a:latin typeface="Century Gothic" panose="020B0502020202020204" pitchFamily="34" charset="0"/>
              <a:ea typeface="Calibri" panose="020F0502020204030204" pitchFamily="34" charset="0"/>
              <a:cs typeface="Calibri" panose="020F0502020204030204" pitchFamily="34" charset="0"/>
            </a:endParaRPr>
          </a:p>
          <a:p>
            <a:r>
              <a:rPr lang="es-CL" sz="1600" dirty="0">
                <a:latin typeface="Century Gothic" panose="020B0502020202020204" pitchFamily="34" charset="0"/>
                <a:ea typeface="Calibri" panose="020F0502020204030204" pitchFamily="34" charset="0"/>
                <a:cs typeface="Calibri" panose="020F0502020204030204" pitchFamily="34" charset="0"/>
              </a:rPr>
              <a:t>El ranking de los </a:t>
            </a:r>
            <a:r>
              <a:rPr lang="es-CL" sz="1600" b="1" dirty="0">
                <a:latin typeface="Century Gothic" panose="020B0502020202020204" pitchFamily="34" charset="0"/>
                <a:ea typeface="Calibri" panose="020F0502020204030204" pitchFamily="34" charset="0"/>
                <a:cs typeface="Calibri" panose="020F0502020204030204" pitchFamily="34" charset="0"/>
              </a:rPr>
              <a:t>10 liderazgos estrellas </a:t>
            </a:r>
            <a:r>
              <a:rPr lang="es-CL" sz="1600" dirty="0">
                <a:latin typeface="Century Gothic" panose="020B0502020202020204" pitchFamily="34" charset="0"/>
                <a:ea typeface="Calibri" panose="020F0502020204030204" pitchFamily="34" charset="0"/>
                <a:cs typeface="Calibri" panose="020F0502020204030204" pitchFamily="34" charset="0"/>
              </a:rPr>
              <a:t>en esta medición es:</a:t>
            </a:r>
          </a:p>
        </p:txBody>
      </p:sp>
      <p:sp>
        <p:nvSpPr>
          <p:cNvPr id="7" name="Rectángulo 6">
            <a:extLst>
              <a:ext uri="{FF2B5EF4-FFF2-40B4-BE49-F238E27FC236}">
                <a16:creationId xmlns:a16="http://schemas.microsoft.com/office/drawing/2014/main" id="{F2A6A770-065B-724B-8CC4-99164DF33973}"/>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pic>
        <p:nvPicPr>
          <p:cNvPr id="8" name="Imagen 7">
            <a:extLst>
              <a:ext uri="{FF2B5EF4-FFF2-40B4-BE49-F238E27FC236}">
                <a16:creationId xmlns:a16="http://schemas.microsoft.com/office/drawing/2014/main" id="{84276BB3-F51E-FEB8-9E42-E7293B7CC8CF}"/>
              </a:ext>
            </a:extLst>
          </p:cNvPr>
          <p:cNvPicPr>
            <a:picLocks noChangeAspect="1"/>
          </p:cNvPicPr>
          <p:nvPr/>
        </p:nvPicPr>
        <p:blipFill>
          <a:blip r:embed="rId2"/>
          <a:stretch>
            <a:fillRect/>
          </a:stretch>
        </p:blipFill>
        <p:spPr>
          <a:xfrm>
            <a:off x="652829" y="2832695"/>
            <a:ext cx="8096250" cy="3321257"/>
          </a:xfrm>
          <a:prstGeom prst="rect">
            <a:avLst/>
          </a:prstGeom>
        </p:spPr>
      </p:pic>
    </p:spTree>
    <p:extLst>
      <p:ext uri="{BB962C8B-B14F-4D97-AF65-F5344CB8AC3E}">
        <p14:creationId xmlns:p14="http://schemas.microsoft.com/office/powerpoint/2010/main" val="375128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65F7F64-9CF2-1AC3-5F77-AC3F9EFA4B55}"/>
              </a:ext>
            </a:extLst>
          </p:cNvPr>
          <p:cNvPicPr>
            <a:picLocks noChangeAspect="1"/>
          </p:cNvPicPr>
          <p:nvPr/>
        </p:nvPicPr>
        <p:blipFill>
          <a:blip r:embed="rId2"/>
          <a:stretch>
            <a:fillRect/>
          </a:stretch>
        </p:blipFill>
        <p:spPr>
          <a:xfrm>
            <a:off x="832339" y="2630778"/>
            <a:ext cx="7317398" cy="3733695"/>
          </a:xfrm>
          <a:prstGeom prst="rect">
            <a:avLst/>
          </a:prstGeom>
        </p:spPr>
      </p:pic>
      <p:sp>
        <p:nvSpPr>
          <p:cNvPr id="2" name="Título 1">
            <a:extLst>
              <a:ext uri="{FF2B5EF4-FFF2-40B4-BE49-F238E27FC236}">
                <a16:creationId xmlns:a16="http://schemas.microsoft.com/office/drawing/2014/main" id="{CBE6D4E9-5CEC-D943-A19E-30C32FAEE0C2}"/>
              </a:ext>
            </a:extLst>
          </p:cNvPr>
          <p:cNvSpPr>
            <a:spLocks noGrp="1"/>
          </p:cNvSpPr>
          <p:nvPr>
            <p:ph type="title"/>
          </p:nvPr>
        </p:nvSpPr>
        <p:spPr>
          <a:xfrm>
            <a:off x="251520" y="395615"/>
            <a:ext cx="6911280" cy="728525"/>
          </a:xfrm>
        </p:spPr>
        <p:txBody>
          <a:bodyPr/>
          <a:lstStyle/>
          <a:p>
            <a:r>
              <a:rPr lang="es-ES" sz="3200" dirty="0"/>
              <a:t>EMERGENTES con evaluación </a:t>
            </a:r>
            <a:r>
              <a:rPr lang="es-ES" sz="3200" dirty="0">
                <a:solidFill>
                  <a:srgbClr val="067644"/>
                </a:solidFill>
              </a:rPr>
              <a:t>positiva</a:t>
            </a:r>
            <a:r>
              <a:rPr lang="es-ES" sz="3200" dirty="0"/>
              <a:t> – TOP 10 POSITIVOS</a:t>
            </a:r>
            <a:endParaRPr lang="es-CL" sz="4000" dirty="0"/>
          </a:p>
        </p:txBody>
      </p:sp>
      <p:sp>
        <p:nvSpPr>
          <p:cNvPr id="4" name="Marcador de número de diapositiva 3">
            <a:extLst>
              <a:ext uri="{FF2B5EF4-FFF2-40B4-BE49-F238E27FC236}">
                <a16:creationId xmlns:a16="http://schemas.microsoft.com/office/drawing/2014/main" id="{5191E8A7-80EA-7740-92E2-B092711A7A83}"/>
              </a:ext>
            </a:extLst>
          </p:cNvPr>
          <p:cNvSpPr>
            <a:spLocks noGrp="1"/>
          </p:cNvSpPr>
          <p:nvPr>
            <p:ph type="sldNum" sz="quarter" idx="12"/>
          </p:nvPr>
        </p:nvSpPr>
        <p:spPr/>
        <p:txBody>
          <a:bodyPr/>
          <a:lstStyle/>
          <a:p>
            <a:r>
              <a:rPr lang="es-ES"/>
              <a:t> </a:t>
            </a:r>
            <a:fld id="{0FA56EEF-AD29-4068-A290-98D2AADB2140}" type="slidenum">
              <a:rPr lang="es-ES" smtClean="0"/>
              <a:pPr/>
              <a:t>14</a:t>
            </a:fld>
            <a:endParaRPr lang="es-ES" dirty="0"/>
          </a:p>
        </p:txBody>
      </p:sp>
      <p:sp>
        <p:nvSpPr>
          <p:cNvPr id="5" name="CuadroTexto 4">
            <a:extLst>
              <a:ext uri="{FF2B5EF4-FFF2-40B4-BE49-F238E27FC236}">
                <a16:creationId xmlns:a16="http://schemas.microsoft.com/office/drawing/2014/main" id="{400EE315-F94A-5C4B-BBC8-346AE37AB04F}"/>
              </a:ext>
            </a:extLst>
          </p:cNvPr>
          <p:cNvSpPr txBox="1"/>
          <p:nvPr/>
        </p:nvSpPr>
        <p:spPr>
          <a:xfrm>
            <a:off x="636104" y="1770731"/>
            <a:ext cx="7805531" cy="584775"/>
          </a:xfrm>
          <a:prstGeom prst="rect">
            <a:avLst/>
          </a:prstGeom>
          <a:noFill/>
        </p:spPr>
        <p:txBody>
          <a:bodyPr wrap="square">
            <a:spAutoFit/>
          </a:bodyPr>
          <a:lstStyle/>
          <a:p>
            <a:r>
              <a:rPr lang="es-ES" sz="1600" dirty="0">
                <a:latin typeface="Century Gothic" panose="020B0502020202020204" pitchFamily="34" charset="0"/>
                <a:ea typeface="Calibri" panose="020F0502020204030204" pitchFamily="34" charset="0"/>
                <a:cs typeface="Calibri" panose="020F0502020204030204" pitchFamily="34" charset="0"/>
              </a:rPr>
              <a:t>Este mes los que más destacan por ser mencionados por personas de diferentes círculos como </a:t>
            </a:r>
            <a:r>
              <a:rPr lang="es-ES" sz="1600" b="1" u="sng" dirty="0">
                <a:latin typeface="Century Gothic" panose="020B0502020202020204" pitchFamily="34" charset="0"/>
                <a:ea typeface="Calibri" panose="020F0502020204030204" pitchFamily="34" charset="0"/>
                <a:cs typeface="Calibri" panose="020F0502020204030204" pitchFamily="34" charset="0"/>
              </a:rPr>
              <a:t>líderes positivos</a:t>
            </a:r>
            <a:r>
              <a:rPr lang="es-ES" sz="1600" dirty="0">
                <a:latin typeface="Century Gothic" panose="020B0502020202020204" pitchFamily="34" charset="0"/>
                <a:ea typeface="Calibri" panose="020F0502020204030204" pitchFamily="34" charset="0"/>
                <a:cs typeface="Calibri" panose="020F0502020204030204" pitchFamily="34" charset="0"/>
              </a:rPr>
              <a:t> son: </a:t>
            </a:r>
            <a:endParaRPr lang="es-CL" sz="1600" dirty="0">
              <a:latin typeface="Century Gothic" panose="020B0502020202020204" pitchFamily="34" charset="0"/>
              <a:ea typeface="Calibri" panose="020F0502020204030204" pitchFamily="34" charset="0"/>
              <a:cs typeface="Calibri" panose="020F0502020204030204" pitchFamily="34" charset="0"/>
            </a:endParaRPr>
          </a:p>
        </p:txBody>
      </p:sp>
      <p:sp>
        <p:nvSpPr>
          <p:cNvPr id="7" name="Rectángulo 6">
            <a:extLst>
              <a:ext uri="{FF2B5EF4-FFF2-40B4-BE49-F238E27FC236}">
                <a16:creationId xmlns:a16="http://schemas.microsoft.com/office/drawing/2014/main" id="{437F629A-3156-D441-831F-DAEB2FBB9ABC}"/>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
        <p:nvSpPr>
          <p:cNvPr id="6" name="CuadroTexto 5">
            <a:extLst>
              <a:ext uri="{FF2B5EF4-FFF2-40B4-BE49-F238E27FC236}">
                <a16:creationId xmlns:a16="http://schemas.microsoft.com/office/drawing/2014/main" id="{C876C879-8B43-9423-927D-E9C55E03B779}"/>
              </a:ext>
            </a:extLst>
          </p:cNvPr>
          <p:cNvSpPr txBox="1"/>
          <p:nvPr/>
        </p:nvSpPr>
        <p:spPr>
          <a:xfrm>
            <a:off x="994263" y="2356263"/>
            <a:ext cx="6742968" cy="369332"/>
          </a:xfrm>
          <a:prstGeom prst="rect">
            <a:avLst/>
          </a:prstGeom>
          <a:noFill/>
        </p:spPr>
        <p:txBody>
          <a:bodyPr wrap="square">
            <a:spAutoFit/>
          </a:bodyPr>
          <a:lstStyle/>
          <a:p>
            <a:pPr algn="ctr" rtl="0">
              <a:defRPr sz="1800" b="1" i="0" u="none" strike="noStrike" kern="1200" baseline="0">
                <a:solidFill>
                  <a:srgbClr val="7F7F7F"/>
                </a:solidFill>
                <a:latin typeface="Calibri" panose="020F0502020204030204" pitchFamily="34" charset="0"/>
                <a:ea typeface="+mn-ea"/>
                <a:cs typeface="Calibri" panose="020F0502020204030204" pitchFamily="34" charset="0"/>
              </a:defRPr>
            </a:pPr>
            <a:r>
              <a:rPr lang="en-US" sz="1800" dirty="0">
                <a:solidFill>
                  <a:srgbClr val="7F7F7F"/>
                </a:solidFill>
                <a:latin typeface="Calibri" panose="020F0502020204030204" pitchFamily="34" charset="0"/>
                <a:cs typeface="Calibri" panose="020F0502020204030204" pitchFamily="34" charset="0"/>
              </a:rPr>
              <a:t>Top 10 </a:t>
            </a:r>
            <a:r>
              <a:rPr lang="en-US" sz="1800" dirty="0" err="1">
                <a:solidFill>
                  <a:srgbClr val="7F7F7F"/>
                </a:solidFill>
                <a:latin typeface="Calibri" panose="020F0502020204030204" pitchFamily="34" charset="0"/>
                <a:cs typeface="Calibri" panose="020F0502020204030204" pitchFamily="34" charset="0"/>
              </a:rPr>
              <a:t>Individuos</a:t>
            </a:r>
            <a:r>
              <a:rPr lang="en-US" sz="1800" dirty="0">
                <a:solidFill>
                  <a:srgbClr val="7F7F7F"/>
                </a:solidFill>
                <a:latin typeface="Calibri" panose="020F0502020204030204" pitchFamily="34" charset="0"/>
                <a:cs typeface="Calibri" panose="020F0502020204030204" pitchFamily="34" charset="0"/>
              </a:rPr>
              <a:t> </a:t>
            </a:r>
            <a:r>
              <a:rPr lang="en-US" sz="1800" dirty="0" err="1">
                <a:solidFill>
                  <a:srgbClr val="7F7F7F"/>
                </a:solidFill>
                <a:latin typeface="Calibri" panose="020F0502020204030204" pitchFamily="34" charset="0"/>
                <a:cs typeface="Calibri" panose="020F0502020204030204" pitchFamily="34" charset="0"/>
              </a:rPr>
              <a:t>según</a:t>
            </a:r>
            <a:r>
              <a:rPr lang="en-US" sz="1800" dirty="0">
                <a:solidFill>
                  <a:srgbClr val="7F7F7F"/>
                </a:solidFill>
                <a:latin typeface="Calibri" panose="020F0502020204030204" pitchFamily="34" charset="0"/>
                <a:cs typeface="Calibri" panose="020F0502020204030204" pitchFamily="34" charset="0"/>
              </a:rPr>
              <a:t> </a:t>
            </a:r>
            <a:r>
              <a:rPr lang="en-US" sz="1800" dirty="0" err="1">
                <a:solidFill>
                  <a:srgbClr val="7F7F7F"/>
                </a:solidFill>
                <a:latin typeface="Calibri" panose="020F0502020204030204" pitchFamily="34" charset="0"/>
                <a:cs typeface="Calibri" panose="020F0502020204030204" pitchFamily="34" charset="0"/>
              </a:rPr>
              <a:t>Centralidad</a:t>
            </a:r>
            <a:r>
              <a:rPr lang="en-US" sz="1800" dirty="0">
                <a:solidFill>
                  <a:srgbClr val="7F7F7F"/>
                </a:solidFill>
                <a:latin typeface="Calibri" panose="020F0502020204030204" pitchFamily="34" charset="0"/>
                <a:cs typeface="Calibri" panose="020F0502020204030204" pitchFamily="34" charset="0"/>
              </a:rPr>
              <a:t> de </a:t>
            </a:r>
            <a:r>
              <a:rPr lang="en-US" sz="1800" dirty="0" err="1">
                <a:solidFill>
                  <a:srgbClr val="7F7F7F"/>
                </a:solidFill>
                <a:latin typeface="Calibri" panose="020F0502020204030204" pitchFamily="34" charset="0"/>
                <a:cs typeface="Calibri" panose="020F0502020204030204" pitchFamily="34" charset="0"/>
              </a:rPr>
              <a:t>Emergentes</a:t>
            </a:r>
            <a:endParaRPr lang="en-US" sz="1800" dirty="0">
              <a:solidFill>
                <a:srgbClr val="7F7F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019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8E30B9-09E7-38FD-0EC8-19EFACC0A579}"/>
              </a:ext>
            </a:extLst>
          </p:cNvPr>
          <p:cNvPicPr>
            <a:picLocks noChangeAspect="1"/>
          </p:cNvPicPr>
          <p:nvPr/>
        </p:nvPicPr>
        <p:blipFill>
          <a:blip r:embed="rId2"/>
          <a:stretch>
            <a:fillRect/>
          </a:stretch>
        </p:blipFill>
        <p:spPr>
          <a:xfrm>
            <a:off x="902677" y="2598956"/>
            <a:ext cx="7669950" cy="3913583"/>
          </a:xfrm>
          <a:prstGeom prst="rect">
            <a:avLst/>
          </a:prstGeom>
        </p:spPr>
      </p:pic>
      <p:sp>
        <p:nvSpPr>
          <p:cNvPr id="4" name="Marcador de número de diapositiva 3">
            <a:extLst>
              <a:ext uri="{FF2B5EF4-FFF2-40B4-BE49-F238E27FC236}">
                <a16:creationId xmlns:a16="http://schemas.microsoft.com/office/drawing/2014/main" id="{47DDC210-AF3A-7049-A9F1-968DC2175512}"/>
              </a:ext>
            </a:extLst>
          </p:cNvPr>
          <p:cNvSpPr>
            <a:spLocks noGrp="1"/>
          </p:cNvSpPr>
          <p:nvPr>
            <p:ph type="sldNum" sz="quarter" idx="12"/>
          </p:nvPr>
        </p:nvSpPr>
        <p:spPr/>
        <p:txBody>
          <a:bodyPr/>
          <a:lstStyle/>
          <a:p>
            <a:r>
              <a:rPr lang="es-ES"/>
              <a:t> </a:t>
            </a:r>
            <a:fld id="{0FA56EEF-AD29-4068-A290-98D2AADB2140}" type="slidenum">
              <a:rPr lang="es-ES" smtClean="0"/>
              <a:pPr/>
              <a:t>15</a:t>
            </a:fld>
            <a:endParaRPr lang="es-ES" dirty="0"/>
          </a:p>
        </p:txBody>
      </p:sp>
      <p:sp>
        <p:nvSpPr>
          <p:cNvPr id="6" name="Rectángulo 5">
            <a:extLst>
              <a:ext uri="{FF2B5EF4-FFF2-40B4-BE49-F238E27FC236}">
                <a16:creationId xmlns:a16="http://schemas.microsoft.com/office/drawing/2014/main" id="{55C8F3F7-8D1C-4241-B584-F414823D1DE5}"/>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
        <p:nvSpPr>
          <p:cNvPr id="9" name="Título 1">
            <a:extLst>
              <a:ext uri="{FF2B5EF4-FFF2-40B4-BE49-F238E27FC236}">
                <a16:creationId xmlns:a16="http://schemas.microsoft.com/office/drawing/2014/main" id="{DF57720A-0C5A-0443-800C-717AA1E7F49D}"/>
              </a:ext>
            </a:extLst>
          </p:cNvPr>
          <p:cNvSpPr>
            <a:spLocks noGrp="1"/>
          </p:cNvSpPr>
          <p:nvPr>
            <p:ph type="title"/>
          </p:nvPr>
        </p:nvSpPr>
        <p:spPr>
          <a:xfrm>
            <a:off x="251520" y="395615"/>
            <a:ext cx="6911280" cy="728525"/>
          </a:xfrm>
        </p:spPr>
        <p:txBody>
          <a:bodyPr/>
          <a:lstStyle/>
          <a:p>
            <a:r>
              <a:rPr lang="es-ES" sz="3200" dirty="0"/>
              <a:t>EMERGENTES con evaluación </a:t>
            </a:r>
            <a:r>
              <a:rPr lang="es-ES" sz="3200" dirty="0">
                <a:solidFill>
                  <a:srgbClr val="96332F"/>
                </a:solidFill>
              </a:rPr>
              <a:t>negativa</a:t>
            </a:r>
            <a:r>
              <a:rPr lang="es-ES" sz="3200" dirty="0"/>
              <a:t> – TOP 10 POSITIVOS</a:t>
            </a:r>
            <a:endParaRPr lang="es-CL" sz="4000" dirty="0"/>
          </a:p>
        </p:txBody>
      </p:sp>
      <p:sp>
        <p:nvSpPr>
          <p:cNvPr id="10" name="CuadroTexto 9">
            <a:extLst>
              <a:ext uri="{FF2B5EF4-FFF2-40B4-BE49-F238E27FC236}">
                <a16:creationId xmlns:a16="http://schemas.microsoft.com/office/drawing/2014/main" id="{C0D7C60D-5290-E646-8DB6-57FEBBEE4823}"/>
              </a:ext>
            </a:extLst>
          </p:cNvPr>
          <p:cNvSpPr txBox="1"/>
          <p:nvPr/>
        </p:nvSpPr>
        <p:spPr>
          <a:xfrm>
            <a:off x="636104" y="1770731"/>
            <a:ext cx="7805531" cy="584775"/>
          </a:xfrm>
          <a:prstGeom prst="rect">
            <a:avLst/>
          </a:prstGeom>
          <a:noFill/>
        </p:spPr>
        <p:txBody>
          <a:bodyPr wrap="square">
            <a:spAutoFit/>
          </a:bodyPr>
          <a:lstStyle/>
          <a:p>
            <a:r>
              <a:rPr lang="es-ES" sz="1600" dirty="0">
                <a:latin typeface="Century Gothic" panose="020B0502020202020204" pitchFamily="34" charset="0"/>
                <a:ea typeface="Calibri" panose="020F0502020204030204" pitchFamily="34" charset="0"/>
                <a:cs typeface="Calibri" panose="020F0502020204030204" pitchFamily="34" charset="0"/>
              </a:rPr>
              <a:t>Este mes los que más destacan por ser mencionados por personas de diferentes círculos como </a:t>
            </a:r>
            <a:r>
              <a:rPr lang="es-ES" sz="1600" b="1" u="sng" dirty="0">
                <a:latin typeface="Century Gothic" panose="020B0502020202020204" pitchFamily="34" charset="0"/>
                <a:ea typeface="Calibri" panose="020F0502020204030204" pitchFamily="34" charset="0"/>
                <a:cs typeface="Calibri" panose="020F0502020204030204" pitchFamily="34" charset="0"/>
              </a:rPr>
              <a:t>líderes negativos</a:t>
            </a:r>
            <a:r>
              <a:rPr lang="es-ES" sz="1600" b="1" dirty="0">
                <a:latin typeface="Century Gothic" panose="020B0502020202020204" pitchFamily="34" charset="0"/>
                <a:ea typeface="Calibri" panose="020F0502020204030204" pitchFamily="34" charset="0"/>
                <a:cs typeface="Calibri" panose="020F0502020204030204" pitchFamily="34" charset="0"/>
              </a:rPr>
              <a:t> </a:t>
            </a:r>
            <a:r>
              <a:rPr lang="es-ES" sz="1600" dirty="0">
                <a:latin typeface="Century Gothic" panose="020B0502020202020204" pitchFamily="34" charset="0"/>
                <a:ea typeface="Calibri" panose="020F0502020204030204" pitchFamily="34" charset="0"/>
                <a:cs typeface="Calibri" panose="020F0502020204030204" pitchFamily="34" charset="0"/>
              </a:rPr>
              <a:t>son: </a:t>
            </a:r>
            <a:endParaRPr lang="es-CL" sz="1600" dirty="0">
              <a:latin typeface="Century Gothic" panose="020B0502020202020204" pitchFamily="34" charset="0"/>
              <a:ea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72249B86-949B-A892-BA83-56B934A496F2}"/>
              </a:ext>
            </a:extLst>
          </p:cNvPr>
          <p:cNvSpPr txBox="1"/>
          <p:nvPr/>
        </p:nvSpPr>
        <p:spPr>
          <a:xfrm>
            <a:off x="994263" y="2356263"/>
            <a:ext cx="6742968" cy="369332"/>
          </a:xfrm>
          <a:prstGeom prst="rect">
            <a:avLst/>
          </a:prstGeom>
          <a:noFill/>
        </p:spPr>
        <p:txBody>
          <a:bodyPr wrap="square">
            <a:spAutoFit/>
          </a:bodyPr>
          <a:lstStyle/>
          <a:p>
            <a:pPr algn="ctr" rtl="0">
              <a:defRPr sz="1800" b="1" i="0" u="none" strike="noStrike" kern="1200" baseline="0">
                <a:solidFill>
                  <a:srgbClr val="7F7F7F"/>
                </a:solidFill>
                <a:latin typeface="Calibri" panose="020F0502020204030204" pitchFamily="34" charset="0"/>
                <a:ea typeface="+mn-ea"/>
                <a:cs typeface="Calibri" panose="020F0502020204030204" pitchFamily="34" charset="0"/>
              </a:defRPr>
            </a:pPr>
            <a:r>
              <a:rPr lang="en-US" sz="1800" dirty="0">
                <a:solidFill>
                  <a:srgbClr val="7F7F7F"/>
                </a:solidFill>
                <a:latin typeface="Calibri" panose="020F0502020204030204" pitchFamily="34" charset="0"/>
                <a:cs typeface="Calibri" panose="020F0502020204030204" pitchFamily="34" charset="0"/>
              </a:rPr>
              <a:t>Top 10 </a:t>
            </a:r>
            <a:r>
              <a:rPr lang="en-US" sz="1800" dirty="0" err="1">
                <a:solidFill>
                  <a:srgbClr val="7F7F7F"/>
                </a:solidFill>
                <a:latin typeface="Calibri" panose="020F0502020204030204" pitchFamily="34" charset="0"/>
                <a:cs typeface="Calibri" panose="020F0502020204030204" pitchFamily="34" charset="0"/>
              </a:rPr>
              <a:t>Individuos</a:t>
            </a:r>
            <a:r>
              <a:rPr lang="en-US" sz="1800" dirty="0">
                <a:solidFill>
                  <a:srgbClr val="7F7F7F"/>
                </a:solidFill>
                <a:latin typeface="Calibri" panose="020F0502020204030204" pitchFamily="34" charset="0"/>
                <a:cs typeface="Calibri" panose="020F0502020204030204" pitchFamily="34" charset="0"/>
              </a:rPr>
              <a:t> </a:t>
            </a:r>
            <a:r>
              <a:rPr lang="en-US" sz="1800" dirty="0" err="1">
                <a:solidFill>
                  <a:srgbClr val="7F7F7F"/>
                </a:solidFill>
                <a:latin typeface="Calibri" panose="020F0502020204030204" pitchFamily="34" charset="0"/>
                <a:cs typeface="Calibri" panose="020F0502020204030204" pitchFamily="34" charset="0"/>
              </a:rPr>
              <a:t>según</a:t>
            </a:r>
            <a:r>
              <a:rPr lang="en-US" sz="1800" dirty="0">
                <a:solidFill>
                  <a:srgbClr val="7F7F7F"/>
                </a:solidFill>
                <a:latin typeface="Calibri" panose="020F0502020204030204" pitchFamily="34" charset="0"/>
                <a:cs typeface="Calibri" panose="020F0502020204030204" pitchFamily="34" charset="0"/>
              </a:rPr>
              <a:t> </a:t>
            </a:r>
            <a:r>
              <a:rPr lang="en-US" sz="1800" dirty="0" err="1">
                <a:solidFill>
                  <a:srgbClr val="7F7F7F"/>
                </a:solidFill>
                <a:latin typeface="Calibri" panose="020F0502020204030204" pitchFamily="34" charset="0"/>
                <a:cs typeface="Calibri" panose="020F0502020204030204" pitchFamily="34" charset="0"/>
              </a:rPr>
              <a:t>Centralidad</a:t>
            </a:r>
            <a:r>
              <a:rPr lang="en-US" sz="1800" dirty="0">
                <a:solidFill>
                  <a:srgbClr val="7F7F7F"/>
                </a:solidFill>
                <a:latin typeface="Calibri" panose="020F0502020204030204" pitchFamily="34" charset="0"/>
                <a:cs typeface="Calibri" panose="020F0502020204030204" pitchFamily="34" charset="0"/>
              </a:rPr>
              <a:t> de </a:t>
            </a:r>
            <a:r>
              <a:rPr lang="en-US" sz="1800" dirty="0" err="1">
                <a:solidFill>
                  <a:srgbClr val="7F7F7F"/>
                </a:solidFill>
                <a:latin typeface="Calibri" panose="020F0502020204030204" pitchFamily="34" charset="0"/>
                <a:cs typeface="Calibri" panose="020F0502020204030204" pitchFamily="34" charset="0"/>
              </a:rPr>
              <a:t>Emergentes</a:t>
            </a:r>
            <a:endParaRPr lang="en-US" sz="1800" dirty="0">
              <a:solidFill>
                <a:srgbClr val="7F7F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155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B7F063-BAA8-434E-A7DB-BD3511767EFE}"/>
              </a:ext>
            </a:extLst>
          </p:cNvPr>
          <p:cNvSpPr>
            <a:spLocks noGrp="1"/>
          </p:cNvSpPr>
          <p:nvPr>
            <p:ph type="sldNum" sz="quarter" idx="12"/>
          </p:nvPr>
        </p:nvSpPr>
        <p:spPr/>
        <p:txBody>
          <a:bodyPr/>
          <a:lstStyle/>
          <a:p>
            <a:r>
              <a:rPr lang="es-ES" dirty="0">
                <a:solidFill>
                  <a:schemeClr val="tx1">
                    <a:lumMod val="75000"/>
                    <a:lumOff val="25000"/>
                  </a:schemeClr>
                </a:solidFill>
              </a:rPr>
              <a:t> </a:t>
            </a:r>
            <a:fld id="{0FA56EEF-AD29-4068-A290-98D2AADB2140}" type="slidenum">
              <a:rPr lang="es-ES" smtClean="0">
                <a:solidFill>
                  <a:schemeClr val="tx1">
                    <a:lumMod val="75000"/>
                    <a:lumOff val="25000"/>
                  </a:schemeClr>
                </a:solidFill>
              </a:rPr>
              <a:pPr/>
              <a:t>16</a:t>
            </a:fld>
            <a:endParaRPr lang="es-ES" dirty="0">
              <a:solidFill>
                <a:schemeClr val="tx1">
                  <a:lumMod val="75000"/>
                  <a:lumOff val="25000"/>
                </a:schemeClr>
              </a:solidFill>
            </a:endParaRPr>
          </a:p>
        </p:txBody>
      </p:sp>
      <p:grpSp>
        <p:nvGrpSpPr>
          <p:cNvPr id="3" name="Grupo 2">
            <a:extLst>
              <a:ext uri="{FF2B5EF4-FFF2-40B4-BE49-F238E27FC236}">
                <a16:creationId xmlns:a16="http://schemas.microsoft.com/office/drawing/2014/main" id="{B876C81C-D01A-6A4D-B183-12D964C815A3}"/>
              </a:ext>
            </a:extLst>
          </p:cNvPr>
          <p:cNvGrpSpPr/>
          <p:nvPr/>
        </p:nvGrpSpPr>
        <p:grpSpPr>
          <a:xfrm>
            <a:off x="588862" y="1560447"/>
            <a:ext cx="7966276" cy="5161028"/>
            <a:chOff x="810228" y="1560447"/>
            <a:chExt cx="7966276" cy="5161028"/>
          </a:xfrm>
        </p:grpSpPr>
        <p:sp>
          <p:nvSpPr>
            <p:cNvPr id="6" name="Rectángulo 5">
              <a:extLst>
                <a:ext uri="{FF2B5EF4-FFF2-40B4-BE49-F238E27FC236}">
                  <a16:creationId xmlns:a16="http://schemas.microsoft.com/office/drawing/2014/main" id="{088B6FCF-9770-7F47-B977-9254B8828BF8}"/>
                </a:ext>
              </a:extLst>
            </p:cNvPr>
            <p:cNvSpPr/>
            <p:nvPr/>
          </p:nvSpPr>
          <p:spPr>
            <a:xfrm>
              <a:off x="4977114" y="3204409"/>
              <a:ext cx="3799390" cy="2880276"/>
            </a:xfrm>
            <a:prstGeom prst="rect">
              <a:avLst/>
            </a:prstGeom>
          </p:spPr>
          <p:txBody>
            <a:bodyPr wrap="square">
              <a:spAutoFit/>
            </a:bodyPr>
            <a:lstStyle/>
            <a:p>
              <a:pPr algn="just">
                <a:spcAft>
                  <a:spcPts val="500"/>
                </a:spcAf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Tasas de contacto</a:t>
              </a:r>
            </a:p>
            <a:p>
              <a:pPr algn="just">
                <a:spcAft>
                  <a:spcPts val="500"/>
                </a:spcAft>
              </a:pPr>
              <a:r>
                <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7,9% (corresponde a la proporción de correos abiertos respecto de los enviados)</a:t>
              </a:r>
            </a:p>
            <a:p>
              <a:pPr algn="just">
                <a:spcAft>
                  <a:spcPts val="500"/>
                </a:spcAf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Tasa de respuesta</a:t>
              </a:r>
            </a:p>
            <a:p>
              <a:pPr algn="just">
                <a:spcAft>
                  <a:spcPts val="500"/>
                </a:spcAft>
              </a:pPr>
              <a:r>
                <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11,3% (corresponde a la proporción de encuestas respondidas sobre el total de correos abiertos)</a:t>
              </a:r>
            </a:p>
            <a:p>
              <a:pPr algn="just">
                <a:spcAft>
                  <a:spcPts val="500"/>
                </a:spcAf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Método de muestreo</a:t>
              </a:r>
            </a:p>
            <a:p>
              <a:pPr algn="just">
                <a:spcAft>
                  <a:spcPts val="500"/>
                </a:spcAft>
              </a:pPr>
              <a:r>
                <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Muestreo aleatorio simple sobre marco muestral disponible.</a:t>
              </a:r>
            </a:p>
            <a:p>
              <a:pPr algn="just">
                <a:spcAft>
                  <a:spcPts val="500"/>
                </a:spcAf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Periodo de terreno</a:t>
              </a:r>
            </a:p>
            <a:p>
              <a:pPr algn="just">
                <a:spcAft>
                  <a:spcPts val="500"/>
                </a:spcAft>
              </a:pPr>
              <a:r>
                <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19 al 26 de Agosto de 2024.</a:t>
              </a:r>
            </a:p>
          </p:txBody>
        </p:sp>
        <p:sp>
          <p:nvSpPr>
            <p:cNvPr id="7" name="Rectángulo 6">
              <a:extLst>
                <a:ext uri="{FF2B5EF4-FFF2-40B4-BE49-F238E27FC236}">
                  <a16:creationId xmlns:a16="http://schemas.microsoft.com/office/drawing/2014/main" id="{144C70E7-FCF6-2C41-8AF0-7D3691191447}"/>
                </a:ext>
              </a:extLst>
            </p:cNvPr>
            <p:cNvSpPr/>
            <p:nvPr/>
          </p:nvSpPr>
          <p:spPr>
            <a:xfrm>
              <a:off x="810228" y="1560447"/>
              <a:ext cx="3799390" cy="5161028"/>
            </a:xfrm>
            <a:prstGeom prst="rect">
              <a:avLst/>
            </a:prstGeom>
          </p:spPr>
          <p:txBody>
            <a:bodyPr wrap="square">
              <a:spAutoFit/>
            </a:bodyPr>
            <a:lstStyle/>
            <a:p>
              <a:pPr algn="just">
                <a:lnSpc>
                  <a:spcPct val="114000"/>
                </a:lnSpc>
                <a:spcAft>
                  <a:spcPts val="500"/>
                </a:spcAft>
                <a:tabLst>
                  <a:tab pos="342900" algn="l"/>
                </a:tabLs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Diseño de investigación</a:t>
              </a:r>
              <a:endParaRPr lang="es-CL" sz="1400"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endParaRPr>
            </a:p>
            <a:p>
              <a:pPr algn="just">
                <a:spcAft>
                  <a:spcPts val="500"/>
                </a:spcAft>
                <a:tabLst>
                  <a:tab pos="342900" algn="l"/>
                </a:tabLst>
              </a:pPr>
              <a:r>
                <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Estudio cuantitativo no probabilístico. Encuesta online vía correo electrónico</a:t>
              </a:r>
            </a:p>
            <a:p>
              <a:pPr algn="just">
                <a:lnSpc>
                  <a:spcPct val="114000"/>
                </a:lnSpc>
                <a:spcAft>
                  <a:spcPts val="500"/>
                </a:spcAft>
                <a:tabLst>
                  <a:tab pos="342900" algn="l"/>
                </a:tabLs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Universo</a:t>
              </a:r>
            </a:p>
            <a:p>
              <a:pPr algn="just">
                <a:spcAft>
                  <a:spcPts val="500"/>
                </a:spcAft>
                <a:tabLst>
                  <a:tab pos="342900" algn="l"/>
                </a:tabLst>
              </a:pPr>
              <a:r>
                <a:rPr lang="es-ES"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Personas mayores de 18 años usuarios de correo electrónico, que pertenecen al panel GPS CIUDADANO</a:t>
              </a:r>
              <a:endPar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endParaRPr>
            </a:p>
            <a:p>
              <a:pPr algn="just">
                <a:spcAft>
                  <a:spcPts val="500"/>
                </a:spcAft>
                <a:tabLst>
                  <a:tab pos="342900" algn="l"/>
                </a:tabLs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Marco muestral</a:t>
              </a:r>
            </a:p>
            <a:p>
              <a:pPr algn="just">
                <a:spcAft>
                  <a:spcPts val="500"/>
                </a:spcAft>
                <a:tabLst>
                  <a:tab pos="342900" algn="l"/>
                </a:tabLst>
              </a:pPr>
              <a:r>
                <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Base de datos de correos electrónicos de personas que habitan en el territorio chileno. </a:t>
              </a:r>
            </a:p>
            <a:p>
              <a:pPr algn="just">
                <a:spcAft>
                  <a:spcPts val="500"/>
                </a:spcAft>
                <a:tabLst>
                  <a:tab pos="342900" algn="l"/>
                </a:tabLs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Muestra</a:t>
              </a:r>
            </a:p>
            <a:p>
              <a:pPr algn="just">
                <a:spcAft>
                  <a:spcPts val="500"/>
                </a:spcAft>
                <a:tabLst>
                  <a:tab pos="342900" algn="l"/>
                </a:tabLst>
              </a:pPr>
              <a:r>
                <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1.208 entrevistas web.</a:t>
              </a:r>
            </a:p>
            <a:p>
              <a:pPr algn="just">
                <a:lnSpc>
                  <a:spcPct val="114000"/>
                </a:lnSpc>
                <a:spcAft>
                  <a:spcPts val="500"/>
                </a:spcAft>
              </a:pPr>
              <a:r>
                <a:rPr lang="es-CL" sz="1400" b="1" dirty="0">
                  <a:solidFill>
                    <a:schemeClr val="bg1"/>
                  </a:solidFill>
                  <a:highlight>
                    <a:srgbClr val="CCCC00"/>
                  </a:highlight>
                  <a:latin typeface="Century Gothic" panose="020B0502020202020204" pitchFamily="34" charset="0"/>
                  <a:ea typeface="Calibri" panose="020F0502020204030204" pitchFamily="34" charset="0"/>
                  <a:cs typeface="Calibri" panose="020F0502020204030204" pitchFamily="34" charset="0"/>
                </a:rPr>
                <a:t>Ponderación</a:t>
              </a:r>
            </a:p>
            <a:p>
              <a:pPr algn="just">
                <a:spcAft>
                  <a:spcPts val="500"/>
                </a:spcAft>
              </a:pPr>
              <a:r>
                <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Ajuste post-encuesta considerando </a:t>
              </a:r>
              <a:r>
                <a:rPr lang="es-ES"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rPr>
                <a:t>Región, Sexo, Edad y Nivel educacional. Los parámetros poblacionales de Región, Sexo y Edad fueron obtenidos las proyecciones de población para el 2023 realizadas por el Instituto Nacional de Estadísticas (INE). Los parámetros de nivel educacional provienen de la base de datos de encuesta CASEN 2022, utilizando el factor de expansión regional.</a:t>
              </a:r>
              <a:endParaRPr lang="es-CL" sz="1200" dirty="0">
                <a:solidFill>
                  <a:schemeClr val="tx1">
                    <a:lumMod val="75000"/>
                    <a:lumOff val="25000"/>
                  </a:schemeClr>
                </a:solidFill>
                <a:latin typeface="Century Gothic" panose="020B0502020202020204" pitchFamily="34" charset="0"/>
                <a:ea typeface="Calibri" panose="020F0502020204030204" pitchFamily="34" charset="0"/>
                <a:cs typeface="Calibri" panose="020F0502020204030204" pitchFamily="34" charset="0"/>
              </a:endParaRPr>
            </a:p>
          </p:txBody>
        </p:sp>
      </p:grpSp>
      <p:sp>
        <p:nvSpPr>
          <p:cNvPr id="16" name="Rectángulo 15">
            <a:extLst>
              <a:ext uri="{FF2B5EF4-FFF2-40B4-BE49-F238E27FC236}">
                <a16:creationId xmlns:a16="http://schemas.microsoft.com/office/drawing/2014/main" id="{8F5FC9A7-0037-6243-A927-2B9AA7267D2F}"/>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a:t>
            </a:r>
            <a:r>
              <a:rPr lang="es-ES" sz="825" dirty="0">
                <a:solidFill>
                  <a:schemeClr val="tx1">
                    <a:lumMod val="75000"/>
                    <a:lumOff val="25000"/>
                  </a:schemeClr>
                </a:solidFill>
                <a:latin typeface="Century Gothic" panose="020B0502020202020204" pitchFamily="34" charset="0"/>
                <a:cs typeface="Calibri" panose="020F0502020204030204" pitchFamily="34" charset="0"/>
              </a:rPr>
              <a:t> 2024 | </a:t>
            </a:r>
            <a:endParaRPr lang="es-CL" dirty="0">
              <a:solidFill>
                <a:schemeClr val="tx1">
                  <a:lumMod val="75000"/>
                  <a:lumOff val="25000"/>
                </a:schemeClr>
              </a:solidFill>
              <a:latin typeface="Century Gothic" panose="020B0502020202020204" pitchFamily="34" charset="0"/>
            </a:endParaRPr>
          </a:p>
        </p:txBody>
      </p:sp>
      <p:sp>
        <p:nvSpPr>
          <p:cNvPr id="10" name="Título 9">
            <a:extLst>
              <a:ext uri="{FF2B5EF4-FFF2-40B4-BE49-F238E27FC236}">
                <a16:creationId xmlns:a16="http://schemas.microsoft.com/office/drawing/2014/main" id="{113727FD-D309-AD4C-899B-240565B613B5}"/>
              </a:ext>
            </a:extLst>
          </p:cNvPr>
          <p:cNvSpPr>
            <a:spLocks noGrp="1"/>
          </p:cNvSpPr>
          <p:nvPr>
            <p:ph type="title"/>
          </p:nvPr>
        </p:nvSpPr>
        <p:spPr/>
        <p:txBody>
          <a:bodyPr/>
          <a:lstStyle/>
          <a:p>
            <a:r>
              <a:rPr lang="es-CL" dirty="0">
                <a:solidFill>
                  <a:schemeClr val="tx1"/>
                </a:solidFill>
              </a:rPr>
              <a:t>FICHA TÉCNICA</a:t>
            </a:r>
          </a:p>
        </p:txBody>
      </p:sp>
    </p:spTree>
    <p:extLst>
      <p:ext uri="{BB962C8B-B14F-4D97-AF65-F5344CB8AC3E}">
        <p14:creationId xmlns:p14="http://schemas.microsoft.com/office/powerpoint/2010/main" val="113461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B21204B-BD31-F17A-FD15-5188CFF4EC3D}"/>
              </a:ext>
            </a:extLst>
          </p:cNvPr>
          <p:cNvSpPr txBox="1"/>
          <p:nvPr/>
        </p:nvSpPr>
        <p:spPr>
          <a:xfrm>
            <a:off x="4859187" y="1621605"/>
            <a:ext cx="4284813" cy="3652538"/>
          </a:xfrm>
          <a:prstGeom prst="rect">
            <a:avLst/>
          </a:prstGeom>
          <a:noFill/>
        </p:spPr>
        <p:txBody>
          <a:bodyPr wrap="square">
            <a:spAutoFit/>
          </a:bodyPr>
          <a:lstStyle/>
          <a:p>
            <a:pPr marL="285750" lvl="1" indent="-285750">
              <a:lnSpc>
                <a:spcPct val="114000"/>
              </a:lnSpc>
              <a:buFont typeface="Arial" panose="020B0604020202020204" pitchFamily="34" charset="0"/>
              <a:buChar char="•"/>
            </a:pPr>
            <a:r>
              <a:rPr lang="es-CL" sz="1200" dirty="0">
                <a:solidFill>
                  <a:schemeClr val="tx1">
                    <a:lumMod val="75000"/>
                    <a:lumOff val="25000"/>
                  </a:schemeClr>
                </a:solidFill>
                <a:latin typeface="Century Gothic" panose="020B0502020202020204" pitchFamily="34" charset="0"/>
                <a:cs typeface="Calibri" panose="020F0502020204030204" pitchFamily="34" charset="0"/>
              </a:rPr>
              <a:t>Las menciones de líderes varían entre 160 y 200 personajes distintos. </a:t>
            </a:r>
          </a:p>
          <a:p>
            <a:pPr marL="285750" lvl="1" indent="-285750">
              <a:lnSpc>
                <a:spcPct val="114000"/>
              </a:lnSpc>
              <a:buFont typeface="Arial" panose="020B0604020202020204" pitchFamily="34" charset="0"/>
              <a:buChar char="•"/>
            </a:pPr>
            <a:endParaRPr lang="es-CL" sz="1200" dirty="0">
              <a:solidFill>
                <a:schemeClr val="tx1">
                  <a:lumMod val="75000"/>
                  <a:lumOff val="25000"/>
                </a:schemeClr>
              </a:solidFill>
              <a:latin typeface="Century Gothic" panose="020B0502020202020204" pitchFamily="34" charset="0"/>
              <a:cs typeface="Calibri" panose="020F0502020204030204" pitchFamily="34" charset="0"/>
            </a:endParaRPr>
          </a:p>
          <a:p>
            <a:pPr marL="285750" lvl="1" indent="-285750">
              <a:lnSpc>
                <a:spcPct val="114000"/>
              </a:lnSpc>
              <a:buFont typeface="Arial" panose="020B0604020202020204" pitchFamily="34" charset="0"/>
              <a:buChar char="•"/>
            </a:pPr>
            <a:r>
              <a:rPr lang="es-CL" sz="1200" dirty="0">
                <a:solidFill>
                  <a:schemeClr val="tx1">
                    <a:lumMod val="75000"/>
                    <a:lumOff val="25000"/>
                  </a:schemeClr>
                </a:solidFill>
                <a:latin typeface="Century Gothic" panose="020B0502020202020204" pitchFamily="34" charset="0"/>
                <a:cs typeface="Calibri" panose="020F0502020204030204" pitchFamily="34" charset="0"/>
              </a:rPr>
              <a:t>En general, hay estabilidad en el top 10, pero gran variabilidad en las menciones con menor recordación. </a:t>
            </a:r>
          </a:p>
          <a:p>
            <a:pPr marL="285750" lvl="1" indent="-285750">
              <a:lnSpc>
                <a:spcPct val="114000"/>
              </a:lnSpc>
              <a:buFont typeface="Arial" panose="020B0604020202020204" pitchFamily="34" charset="0"/>
              <a:buChar char="•"/>
            </a:pPr>
            <a:endParaRPr lang="es-CL" sz="1200" dirty="0">
              <a:solidFill>
                <a:schemeClr val="tx1">
                  <a:lumMod val="75000"/>
                  <a:lumOff val="25000"/>
                </a:schemeClr>
              </a:solidFill>
              <a:latin typeface="Century Gothic" panose="020B0502020202020204" pitchFamily="34" charset="0"/>
              <a:cs typeface="Calibri" panose="020F0502020204030204" pitchFamily="34" charset="0"/>
            </a:endParaRPr>
          </a:p>
          <a:p>
            <a:pPr marL="285750" lvl="1" indent="-285750">
              <a:lnSpc>
                <a:spcPct val="114000"/>
              </a:lnSpc>
              <a:buFont typeface="Arial" panose="020B0604020202020204" pitchFamily="34" charset="0"/>
              <a:buChar char="•"/>
            </a:pPr>
            <a:r>
              <a:rPr lang="es-CL" sz="1200" dirty="0">
                <a:solidFill>
                  <a:schemeClr val="tx1">
                    <a:lumMod val="75000"/>
                    <a:lumOff val="25000"/>
                  </a:schemeClr>
                </a:solidFill>
                <a:latin typeface="Century Gothic" panose="020B0502020202020204" pitchFamily="34" charset="0"/>
                <a:cs typeface="Calibri" panose="020F0502020204030204" pitchFamily="34" charset="0"/>
              </a:rPr>
              <a:t>Se observan diferencias entre distintos segmentos sociodemográficos.</a:t>
            </a:r>
          </a:p>
          <a:p>
            <a:pPr marL="285750" indent="-285750">
              <a:lnSpc>
                <a:spcPct val="114000"/>
              </a:lnSpc>
              <a:buFont typeface="Arial" panose="020B0604020202020204" pitchFamily="34" charset="0"/>
              <a:buChar char="•"/>
            </a:pPr>
            <a:endParaRPr lang="es-CL" sz="1200" dirty="0">
              <a:solidFill>
                <a:schemeClr val="tx1">
                  <a:lumMod val="75000"/>
                  <a:lumOff val="25000"/>
                </a:schemeClr>
              </a:solidFill>
              <a:latin typeface="Century Gothic" panose="020B0502020202020204" pitchFamily="34" charset="0"/>
              <a:cs typeface="Calibri" panose="020F0502020204030204" pitchFamily="34" charset="0"/>
            </a:endParaRPr>
          </a:p>
          <a:p>
            <a:pPr marL="285750" indent="-285750">
              <a:lnSpc>
                <a:spcPct val="114000"/>
              </a:lnSpc>
              <a:buFont typeface="Arial" panose="020B0604020202020204" pitchFamily="34" charset="0"/>
              <a:buChar char="•"/>
            </a:pPr>
            <a:r>
              <a:rPr lang="es-CL" sz="1200" dirty="0">
                <a:solidFill>
                  <a:schemeClr val="tx1">
                    <a:lumMod val="75000"/>
                    <a:lumOff val="25000"/>
                  </a:schemeClr>
                </a:solidFill>
                <a:latin typeface="Century Gothic" panose="020B0502020202020204" pitchFamily="34" charset="0"/>
                <a:cs typeface="Calibri" panose="020F0502020204030204" pitchFamily="34" charset="0"/>
              </a:rPr>
              <a:t>Este estudio es financiando con recursos propios de Datavoz.</a:t>
            </a:r>
          </a:p>
          <a:p>
            <a:pPr marL="285750" indent="-285750">
              <a:lnSpc>
                <a:spcPct val="114000"/>
              </a:lnSpc>
              <a:buFont typeface="Arial" panose="020B0604020202020204" pitchFamily="34" charset="0"/>
              <a:buChar char="•"/>
            </a:pPr>
            <a:endParaRPr lang="es-CL" sz="1200" dirty="0">
              <a:solidFill>
                <a:schemeClr val="tx1">
                  <a:lumMod val="75000"/>
                  <a:lumOff val="25000"/>
                </a:schemeClr>
              </a:solidFill>
              <a:latin typeface="Century Gothic" panose="020B0502020202020204" pitchFamily="34" charset="0"/>
              <a:cs typeface="Calibri" panose="020F0502020204030204" pitchFamily="34" charset="0"/>
            </a:endParaRPr>
          </a:p>
          <a:p>
            <a:pPr marL="285750" indent="-285750">
              <a:lnSpc>
                <a:spcPct val="114000"/>
              </a:lnSpc>
              <a:buFont typeface="Arial" panose="020B0604020202020204" pitchFamily="34" charset="0"/>
              <a:buChar char="•"/>
            </a:pPr>
            <a:r>
              <a:rPr lang="es-CL" sz="1200" dirty="0">
                <a:solidFill>
                  <a:schemeClr val="tx1">
                    <a:lumMod val="75000"/>
                    <a:lumOff val="25000"/>
                  </a:schemeClr>
                </a:solidFill>
                <a:latin typeface="Century Gothic" panose="020B0502020202020204" pitchFamily="34" charset="0"/>
                <a:cs typeface="Calibri" panose="020F0502020204030204" pitchFamily="34" charset="0"/>
              </a:rPr>
              <a:t>Cada reporte público presenta los resultados de los Top Ten para la última medición y los asociados evolutivos considerando las 4 mediciones precedentes.</a:t>
            </a:r>
          </a:p>
        </p:txBody>
      </p:sp>
      <p:sp>
        <p:nvSpPr>
          <p:cNvPr id="8" name="Rectángulo 7">
            <a:extLst>
              <a:ext uri="{FF2B5EF4-FFF2-40B4-BE49-F238E27FC236}">
                <a16:creationId xmlns:a16="http://schemas.microsoft.com/office/drawing/2014/main" id="{D664007B-9162-A34A-9EAD-97B1BE054D6C}"/>
              </a:ext>
            </a:extLst>
          </p:cNvPr>
          <p:cNvSpPr/>
          <p:nvPr/>
        </p:nvSpPr>
        <p:spPr>
          <a:xfrm>
            <a:off x="4859187" y="418756"/>
            <a:ext cx="4157814" cy="909801"/>
          </a:xfrm>
          <a:prstGeom prst="rect">
            <a:avLst/>
          </a:prstGeom>
        </p:spPr>
        <p:txBody>
          <a:bodyPr wrap="square">
            <a:spAutoFit/>
          </a:bodyPr>
          <a:lstStyle/>
          <a:p>
            <a:pPr algn="ctr">
              <a:lnSpc>
                <a:spcPct val="114000"/>
              </a:lnSpc>
            </a:pPr>
            <a:r>
              <a:rPr lang="es-CL" sz="1600" dirty="0">
                <a:solidFill>
                  <a:schemeClr val="tx1">
                    <a:lumMod val="75000"/>
                    <a:lumOff val="25000"/>
                  </a:schemeClr>
                </a:solidFill>
                <a:latin typeface="Century Gothic" panose="020B0502020202020204" pitchFamily="34" charset="0"/>
                <a:cs typeface="Calibri" panose="020F0502020204030204" pitchFamily="34" charset="0"/>
              </a:rPr>
              <a:t>El Monitor de Liderazgos de Datavoz es un informe mensual, que se realiza desde Mayo de 2023.</a:t>
            </a:r>
          </a:p>
        </p:txBody>
      </p:sp>
      <p:sp>
        <p:nvSpPr>
          <p:cNvPr id="9" name="Rectángulo 8">
            <a:extLst>
              <a:ext uri="{FF2B5EF4-FFF2-40B4-BE49-F238E27FC236}">
                <a16:creationId xmlns:a16="http://schemas.microsoft.com/office/drawing/2014/main" id="{4E863A60-2490-5F4F-B3BA-8C23DC2CA414}"/>
              </a:ext>
            </a:extLst>
          </p:cNvPr>
          <p:cNvSpPr/>
          <p:nvPr/>
        </p:nvSpPr>
        <p:spPr>
          <a:xfrm>
            <a:off x="5176687" y="5679901"/>
            <a:ext cx="3967313" cy="915892"/>
          </a:xfrm>
          <a:prstGeom prst="rect">
            <a:avLst/>
          </a:prstGeom>
        </p:spPr>
        <p:txBody>
          <a:bodyPr wrap="square">
            <a:spAutoFit/>
          </a:bodyPr>
          <a:lstStyle/>
          <a:p>
            <a:pPr>
              <a:lnSpc>
                <a:spcPct val="114000"/>
              </a:lnSpc>
            </a:pPr>
            <a:r>
              <a:rPr lang="es-CL" sz="1200" dirty="0">
                <a:solidFill>
                  <a:schemeClr val="tx1">
                    <a:lumMod val="75000"/>
                    <a:lumOff val="25000"/>
                  </a:schemeClr>
                </a:solidFill>
                <a:latin typeface="Century Gothic" panose="020B0502020202020204" pitchFamily="34" charset="0"/>
                <a:cs typeface="Calibri" panose="020F0502020204030204" pitchFamily="34" charset="0"/>
              </a:rPr>
              <a:t>Adicionalmente existe un reporte privado con mayor nivel de desagregación y análisis de los restantes lideres mencionados. Para mayor detalle contactar a </a:t>
            </a:r>
            <a:r>
              <a:rPr lang="es-CL" sz="1200" b="1" dirty="0">
                <a:solidFill>
                  <a:srgbClr val="B2B42A"/>
                </a:solidFill>
                <a:latin typeface="Century Gothic" panose="020B0502020202020204" pitchFamily="34" charset="0"/>
                <a:cs typeface="Calibri" panose="020F0502020204030204" pitchFamily="34" charset="0"/>
              </a:rPr>
              <a:t>monitor@datavoz.cl</a:t>
            </a:r>
          </a:p>
        </p:txBody>
      </p:sp>
    </p:spTree>
    <p:extLst>
      <p:ext uri="{BB962C8B-B14F-4D97-AF65-F5344CB8AC3E}">
        <p14:creationId xmlns:p14="http://schemas.microsoft.com/office/powerpoint/2010/main" val="193546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7A51C514-CCCC-124D-85B2-06A53F0A96EA}"/>
              </a:ext>
            </a:extLst>
          </p:cNvPr>
          <p:cNvSpPr>
            <a:spLocks noGrp="1"/>
          </p:cNvSpPr>
          <p:nvPr>
            <p:ph type="title"/>
          </p:nvPr>
        </p:nvSpPr>
        <p:spPr/>
        <p:txBody>
          <a:bodyPr>
            <a:normAutofit/>
          </a:bodyPr>
          <a:lstStyle/>
          <a:p>
            <a:r>
              <a:rPr lang="es-CL" sz="3600" dirty="0"/>
              <a:t>La motivación</a:t>
            </a:r>
          </a:p>
        </p:txBody>
      </p:sp>
      <p:sp>
        <p:nvSpPr>
          <p:cNvPr id="4" name="Marcador de número de diapositiva 3">
            <a:extLst>
              <a:ext uri="{FF2B5EF4-FFF2-40B4-BE49-F238E27FC236}">
                <a16:creationId xmlns:a16="http://schemas.microsoft.com/office/drawing/2014/main" id="{0937711E-A4D3-AE4A-A669-460FDE96C960}"/>
              </a:ext>
            </a:extLst>
          </p:cNvPr>
          <p:cNvSpPr>
            <a:spLocks noGrp="1"/>
          </p:cNvSpPr>
          <p:nvPr>
            <p:ph type="sldNum" sz="quarter" idx="12"/>
          </p:nvPr>
        </p:nvSpPr>
        <p:spPr>
          <a:xfrm>
            <a:off x="7953153" y="6356350"/>
            <a:ext cx="1026450" cy="365125"/>
          </a:xfrm>
        </p:spPr>
        <p:txBody>
          <a:bodyPr/>
          <a:lstStyle/>
          <a:p>
            <a:fld id="{144C8A56-2F7C-494E-B1E6-601ECB7CB341}" type="slidenum">
              <a:rPr lang="es-ES" smtClean="0"/>
              <a:pPr/>
              <a:t>2</a:t>
            </a:fld>
            <a:endParaRPr lang="es-ES" dirty="0"/>
          </a:p>
        </p:txBody>
      </p:sp>
      <p:sp>
        <p:nvSpPr>
          <p:cNvPr id="13" name="Rectángulo 12">
            <a:extLst>
              <a:ext uri="{FF2B5EF4-FFF2-40B4-BE49-F238E27FC236}">
                <a16:creationId xmlns:a16="http://schemas.microsoft.com/office/drawing/2014/main" id="{A314B650-B3E7-4745-B1E1-775A4516E2CC}"/>
              </a:ext>
            </a:extLst>
          </p:cNvPr>
          <p:cNvSpPr/>
          <p:nvPr/>
        </p:nvSpPr>
        <p:spPr>
          <a:xfrm>
            <a:off x="1355652" y="1911952"/>
            <a:ext cx="6432697" cy="3693319"/>
          </a:xfrm>
          <a:prstGeom prst="rect">
            <a:avLst/>
          </a:prstGeom>
        </p:spPr>
        <p:txBody>
          <a:bodyPr wrap="square">
            <a:spAutoFit/>
          </a:bodyPr>
          <a:lstStyle/>
          <a:p>
            <a:pPr algn="ctr"/>
            <a:r>
              <a:rPr lang="es-CL" dirty="0">
                <a:latin typeface="Century Gothic" panose="020B0502020202020204" pitchFamily="34" charset="0"/>
              </a:rPr>
              <a:t>¿Quiénes son los </a:t>
            </a:r>
            <a:r>
              <a:rPr lang="es-CL" b="1" dirty="0">
                <a:latin typeface="Century Gothic" panose="020B0502020202020204" pitchFamily="34" charset="0"/>
              </a:rPr>
              <a:t>líderes o lideresas políticos </a:t>
            </a:r>
            <a:r>
              <a:rPr lang="es-CL" dirty="0">
                <a:latin typeface="Century Gothic" panose="020B0502020202020204" pitchFamily="34" charset="0"/>
              </a:rPr>
              <a:t>que la gente en realidad tiene en la mente?... Y ¿cómo los evalúan? ¿Son pocos o son muchos? ¿Se mantienen en el tiempo? ¿Pueden surgir nuevos líderes en poco tiempo? </a:t>
            </a:r>
          </a:p>
          <a:p>
            <a:pPr algn="ctr"/>
            <a:endParaRPr lang="es-CL" dirty="0">
              <a:latin typeface="Century Gothic" panose="020B0502020202020204" pitchFamily="34" charset="0"/>
            </a:endParaRPr>
          </a:p>
          <a:p>
            <a:pPr algn="ctr"/>
            <a:r>
              <a:rPr lang="es-CL" dirty="0">
                <a:latin typeface="Century Gothic" panose="020B0502020202020204" pitchFamily="34" charset="0"/>
              </a:rPr>
              <a:t>Usualmente los estudios de opinión les entregan </a:t>
            </a:r>
            <a:r>
              <a:rPr lang="es-CL" b="1" dirty="0">
                <a:latin typeface="Century Gothic" panose="020B0502020202020204" pitchFamily="34" charset="0"/>
              </a:rPr>
              <a:t>listas predefinidas</a:t>
            </a:r>
            <a:r>
              <a:rPr lang="es-CL" dirty="0">
                <a:latin typeface="Century Gothic" panose="020B0502020202020204" pitchFamily="34" charset="0"/>
              </a:rPr>
              <a:t> a los entrevistados para que expresen su opinión. En Datavoz asumimos el desafío de sondear lo que responderían de manera espontánea.</a:t>
            </a:r>
          </a:p>
          <a:p>
            <a:pPr algn="ctr"/>
            <a:endParaRPr lang="es-CL" dirty="0">
              <a:latin typeface="Century Gothic" panose="020B0502020202020204" pitchFamily="34" charset="0"/>
            </a:endParaRPr>
          </a:p>
          <a:p>
            <a:pPr algn="ctr"/>
            <a:r>
              <a:rPr lang="es-CL" dirty="0">
                <a:latin typeface="Century Gothic" panose="020B0502020202020204" pitchFamily="34" charset="0"/>
              </a:rPr>
              <a:t>La respuesta espontánea ayuda a entender el “</a:t>
            </a:r>
            <a:r>
              <a:rPr lang="es-CL" i="1" dirty="0">
                <a:latin typeface="Century Gothic" panose="020B0502020202020204" pitchFamily="34" charset="0"/>
              </a:rPr>
              <a:t>Brand Awareness</a:t>
            </a:r>
            <a:r>
              <a:rPr lang="es-CL" dirty="0">
                <a:latin typeface="Century Gothic" panose="020B0502020202020204" pitchFamily="34" charset="0"/>
              </a:rPr>
              <a:t>” de los distintos actores políticos.</a:t>
            </a:r>
          </a:p>
        </p:txBody>
      </p:sp>
      <p:sp>
        <p:nvSpPr>
          <p:cNvPr id="18" name="Rectángulo 17">
            <a:extLst>
              <a:ext uri="{FF2B5EF4-FFF2-40B4-BE49-F238E27FC236}">
                <a16:creationId xmlns:a16="http://schemas.microsoft.com/office/drawing/2014/main" id="{DB6381D7-8923-4842-B40A-5A7B932519A2}"/>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Tree>
    <p:extLst>
      <p:ext uri="{BB962C8B-B14F-4D97-AF65-F5344CB8AC3E}">
        <p14:creationId xmlns:p14="http://schemas.microsoft.com/office/powerpoint/2010/main" val="242287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7A51C514-CCCC-124D-85B2-06A53F0A96EA}"/>
              </a:ext>
            </a:extLst>
          </p:cNvPr>
          <p:cNvSpPr>
            <a:spLocks noGrp="1"/>
          </p:cNvSpPr>
          <p:nvPr>
            <p:ph type="title"/>
          </p:nvPr>
        </p:nvSpPr>
        <p:spPr/>
        <p:txBody>
          <a:bodyPr/>
          <a:lstStyle/>
          <a:p>
            <a:r>
              <a:rPr lang="es-CL" dirty="0"/>
              <a:t>Preguntas</a:t>
            </a:r>
          </a:p>
        </p:txBody>
      </p:sp>
      <p:sp>
        <p:nvSpPr>
          <p:cNvPr id="4" name="Marcador de número de diapositiva 3">
            <a:extLst>
              <a:ext uri="{FF2B5EF4-FFF2-40B4-BE49-F238E27FC236}">
                <a16:creationId xmlns:a16="http://schemas.microsoft.com/office/drawing/2014/main" id="{0937711E-A4D3-AE4A-A669-460FDE96C960}"/>
              </a:ext>
            </a:extLst>
          </p:cNvPr>
          <p:cNvSpPr>
            <a:spLocks noGrp="1"/>
          </p:cNvSpPr>
          <p:nvPr>
            <p:ph type="sldNum" sz="quarter" idx="12"/>
          </p:nvPr>
        </p:nvSpPr>
        <p:spPr>
          <a:xfrm>
            <a:off x="8198778" y="6356350"/>
            <a:ext cx="780825" cy="365125"/>
          </a:xfrm>
        </p:spPr>
        <p:txBody>
          <a:bodyPr/>
          <a:lstStyle/>
          <a:p>
            <a:fld id="{144C8A56-2F7C-494E-B1E6-601ECB7CB341}" type="slidenum">
              <a:rPr lang="es-ES" smtClean="0"/>
              <a:pPr/>
              <a:t>3</a:t>
            </a:fld>
            <a:endParaRPr lang="es-ES" dirty="0"/>
          </a:p>
        </p:txBody>
      </p:sp>
      <p:sp>
        <p:nvSpPr>
          <p:cNvPr id="13" name="Rectángulo 12">
            <a:extLst>
              <a:ext uri="{FF2B5EF4-FFF2-40B4-BE49-F238E27FC236}">
                <a16:creationId xmlns:a16="http://schemas.microsoft.com/office/drawing/2014/main" id="{A314B650-B3E7-4745-B1E1-775A4516E2CC}"/>
              </a:ext>
            </a:extLst>
          </p:cNvPr>
          <p:cNvSpPr/>
          <p:nvPr/>
        </p:nvSpPr>
        <p:spPr>
          <a:xfrm>
            <a:off x="1044650" y="1494031"/>
            <a:ext cx="7054701" cy="4247317"/>
          </a:xfrm>
          <a:prstGeom prst="rect">
            <a:avLst/>
          </a:prstGeom>
        </p:spPr>
        <p:txBody>
          <a:bodyPr wrap="square">
            <a:spAutoFit/>
          </a:bodyPr>
          <a:lstStyle/>
          <a:p>
            <a:pPr algn="ctr"/>
            <a:r>
              <a:rPr lang="es-CL" sz="3600" b="1" dirty="0">
                <a:solidFill>
                  <a:schemeClr val="tx1">
                    <a:lumMod val="50000"/>
                    <a:lumOff val="50000"/>
                  </a:schemeClr>
                </a:solidFill>
                <a:latin typeface="Century Gothic" panose="020B0502020202020204" pitchFamily="34" charset="0"/>
              </a:rPr>
              <a:t>1</a:t>
            </a:r>
          </a:p>
          <a:p>
            <a:pPr algn="ctr"/>
            <a:r>
              <a:rPr lang="es-CL" i="1" dirty="0">
                <a:latin typeface="Century Gothic" panose="020B0502020202020204" pitchFamily="34" charset="0"/>
              </a:rPr>
              <a:t>En el último mes, en su opinión, ¿qué personaje público ha mostrado </a:t>
            </a:r>
            <a:r>
              <a:rPr lang="es-CL" b="1" i="1" dirty="0">
                <a:latin typeface="Century Gothic" panose="020B0502020202020204" pitchFamily="34" charset="0"/>
              </a:rPr>
              <a:t>liderazgo político </a:t>
            </a:r>
            <a:r>
              <a:rPr lang="es-CL" b="1" i="1" dirty="0">
                <a:solidFill>
                  <a:srgbClr val="067644"/>
                </a:solidFill>
                <a:latin typeface="Century Gothic" panose="020B0502020202020204" pitchFamily="34" charset="0"/>
              </a:rPr>
              <a:t>positivo</a:t>
            </a:r>
            <a:r>
              <a:rPr lang="es-CL" i="1" dirty="0">
                <a:latin typeface="Century Gothic" panose="020B0502020202020204" pitchFamily="34" charset="0"/>
              </a:rPr>
              <a:t>? MENCIONE HASTA 3. </a:t>
            </a:r>
          </a:p>
          <a:p>
            <a:pPr algn="ctr"/>
            <a:endParaRPr lang="es-CL" i="1" dirty="0">
              <a:latin typeface="Century Gothic" panose="020B0502020202020204" pitchFamily="34" charset="0"/>
            </a:endParaRPr>
          </a:p>
          <a:p>
            <a:pPr algn="ctr"/>
            <a:endParaRPr lang="es-CL" dirty="0">
              <a:latin typeface="Century Gothic" panose="020B0502020202020204" pitchFamily="34" charset="0"/>
            </a:endParaRPr>
          </a:p>
          <a:p>
            <a:pPr algn="ctr"/>
            <a:r>
              <a:rPr lang="es-CL" sz="3600" b="1" dirty="0">
                <a:solidFill>
                  <a:schemeClr val="tx1">
                    <a:lumMod val="50000"/>
                    <a:lumOff val="50000"/>
                  </a:schemeClr>
                </a:solidFill>
                <a:latin typeface="Century Gothic" panose="020B0502020202020204" pitchFamily="34" charset="0"/>
              </a:rPr>
              <a:t>2</a:t>
            </a:r>
          </a:p>
          <a:p>
            <a:pPr algn="ctr"/>
            <a:r>
              <a:rPr lang="es-CL" i="1" dirty="0">
                <a:latin typeface="Century Gothic" panose="020B0502020202020204" pitchFamily="34" charset="0"/>
              </a:rPr>
              <a:t>En el último mes, en su opinión, ¿qué personaje público ha mostrado </a:t>
            </a:r>
            <a:r>
              <a:rPr lang="es-CL" b="1" i="1" dirty="0">
                <a:latin typeface="Century Gothic" panose="020B0502020202020204" pitchFamily="34" charset="0"/>
              </a:rPr>
              <a:t>liderazgo político</a:t>
            </a:r>
            <a:r>
              <a:rPr lang="es-CL" b="1" i="1" dirty="0">
                <a:solidFill>
                  <a:srgbClr val="96332F"/>
                </a:solidFill>
                <a:latin typeface="Century Gothic" panose="020B0502020202020204" pitchFamily="34" charset="0"/>
              </a:rPr>
              <a:t> negativo</a:t>
            </a:r>
            <a:r>
              <a:rPr lang="es-CL" i="1" dirty="0">
                <a:latin typeface="Century Gothic" panose="020B0502020202020204" pitchFamily="34" charset="0"/>
              </a:rPr>
              <a:t>? MENCIONE HASTA 3. </a:t>
            </a:r>
          </a:p>
          <a:p>
            <a:pPr algn="ctr"/>
            <a:endParaRPr lang="es-CL" i="1" dirty="0">
              <a:latin typeface="Century Gothic" panose="020B0502020202020204" pitchFamily="34" charset="0"/>
            </a:endParaRPr>
          </a:p>
          <a:p>
            <a:pPr algn="ctr"/>
            <a:endParaRPr lang="es-CL" dirty="0">
              <a:latin typeface="Century Gothic" panose="020B0502020202020204" pitchFamily="34" charset="0"/>
            </a:endParaRPr>
          </a:p>
          <a:p>
            <a:pPr algn="ctr"/>
            <a:r>
              <a:rPr lang="es-CL" sz="3600" b="1" dirty="0">
                <a:solidFill>
                  <a:schemeClr val="tx1">
                    <a:lumMod val="50000"/>
                    <a:lumOff val="50000"/>
                  </a:schemeClr>
                </a:solidFill>
                <a:latin typeface="Century Gothic" panose="020B0502020202020204" pitchFamily="34" charset="0"/>
              </a:rPr>
              <a:t>3</a:t>
            </a:r>
          </a:p>
          <a:p>
            <a:pPr algn="ctr"/>
            <a:r>
              <a:rPr lang="es-CL" i="1" dirty="0">
                <a:latin typeface="Century Gothic" panose="020B0502020202020204" pitchFamily="34" charset="0"/>
              </a:rPr>
              <a:t>Razones para justificar los personajes que menciona</a:t>
            </a:r>
          </a:p>
        </p:txBody>
      </p:sp>
      <p:sp>
        <p:nvSpPr>
          <p:cNvPr id="9" name="Rectángulo 8">
            <a:extLst>
              <a:ext uri="{FF2B5EF4-FFF2-40B4-BE49-F238E27FC236}">
                <a16:creationId xmlns:a16="http://schemas.microsoft.com/office/drawing/2014/main" id="{5ADCEB34-8C40-F447-903A-C01ED9B77D9E}"/>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Tree>
    <p:extLst>
      <p:ext uri="{BB962C8B-B14F-4D97-AF65-F5344CB8AC3E}">
        <p14:creationId xmlns:p14="http://schemas.microsoft.com/office/powerpoint/2010/main" val="13582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0B6A574-25FB-7B1B-9217-27E54152C8E8}"/>
              </a:ext>
            </a:extLst>
          </p:cNvPr>
          <p:cNvSpPr>
            <a:spLocks noGrp="1"/>
          </p:cNvSpPr>
          <p:nvPr>
            <p:ph type="sldNum" sz="quarter" idx="12"/>
          </p:nvPr>
        </p:nvSpPr>
        <p:spPr>
          <a:xfrm>
            <a:off x="8164053" y="6379500"/>
            <a:ext cx="780825" cy="365125"/>
          </a:xfrm>
        </p:spPr>
        <p:txBody>
          <a:bodyPr vert="horz" lIns="68580" tIns="34290" rIns="68580" bIns="34290" rtlCol="0" anchor="ctr">
            <a:normAutofit/>
          </a:bodyPr>
          <a:lstStyle/>
          <a:p>
            <a:pPr>
              <a:spcAft>
                <a:spcPts val="450"/>
              </a:spcAft>
            </a:pPr>
            <a:fld id="{1CF2D47E-0AF1-4C27-801F-64E3E5BF7F72}" type="slidenum">
              <a:rPr lang="en-US">
                <a:latin typeface="Calibri" panose="020F0502020204030204" pitchFamily="34" charset="0"/>
                <a:cs typeface="Calibri" panose="020F0502020204030204" pitchFamily="34" charset="0"/>
              </a:rPr>
              <a:pPr>
                <a:spcAft>
                  <a:spcPts val="450"/>
                </a:spcAft>
              </a:pPr>
              <a:t>4</a:t>
            </a:fld>
            <a:endParaRPr lang="en-US">
              <a:latin typeface="Calibri" panose="020F0502020204030204" pitchFamily="34" charset="0"/>
              <a:cs typeface="Calibri" panose="020F0502020204030204" pitchFamily="34" charset="0"/>
            </a:endParaRPr>
          </a:p>
        </p:txBody>
      </p:sp>
      <p:sp>
        <p:nvSpPr>
          <p:cNvPr id="5" name="Título 4">
            <a:extLst>
              <a:ext uri="{FF2B5EF4-FFF2-40B4-BE49-F238E27FC236}">
                <a16:creationId xmlns:a16="http://schemas.microsoft.com/office/drawing/2014/main" id="{917499EE-CD5A-EC4E-BF6A-621B0C322FEF}"/>
              </a:ext>
            </a:extLst>
          </p:cNvPr>
          <p:cNvSpPr>
            <a:spLocks noGrp="1"/>
          </p:cNvSpPr>
          <p:nvPr>
            <p:ph type="title"/>
          </p:nvPr>
        </p:nvSpPr>
        <p:spPr/>
        <p:txBody>
          <a:bodyPr/>
          <a:lstStyle/>
          <a:p>
            <a:r>
              <a:rPr lang="es-CL" dirty="0"/>
              <a:t>Principales hallazgos</a:t>
            </a:r>
          </a:p>
        </p:txBody>
      </p:sp>
      <p:sp>
        <p:nvSpPr>
          <p:cNvPr id="10" name="Marcador de contenido 2">
            <a:extLst>
              <a:ext uri="{FF2B5EF4-FFF2-40B4-BE49-F238E27FC236}">
                <a16:creationId xmlns:a16="http://schemas.microsoft.com/office/drawing/2014/main" id="{76310434-00E7-A54F-A962-E1BF8DFA264A}"/>
              </a:ext>
            </a:extLst>
          </p:cNvPr>
          <p:cNvSpPr>
            <a:spLocks noGrp="1"/>
          </p:cNvSpPr>
          <p:nvPr>
            <p:ph idx="1"/>
          </p:nvPr>
        </p:nvSpPr>
        <p:spPr>
          <a:xfrm>
            <a:off x="251521" y="1541721"/>
            <a:ext cx="8227461" cy="4749878"/>
          </a:xfrm>
        </p:spPr>
        <p:txBody>
          <a:bodyPr>
            <a:normAutofit fontScale="92500" lnSpcReduction="10000"/>
          </a:bodyPr>
          <a:lstStyle/>
          <a:p>
            <a:pPr marL="546100" indent="-355600" algn="just">
              <a:lnSpc>
                <a:spcPct val="130000"/>
              </a:lnSpc>
              <a:buClr>
                <a:srgbClr val="CCCC00"/>
              </a:buClr>
              <a:buSzPct val="140000"/>
              <a:buFont typeface="Wingdings" pitchFamily="2" charset="2"/>
              <a:buChar char="ü"/>
            </a:pPr>
            <a:r>
              <a:rPr lang="es-ES" sz="1100" b="1" spc="40" dirty="0"/>
              <a:t>El presidente </a:t>
            </a:r>
            <a:r>
              <a:rPr lang="es-ES" sz="1100" b="1" spc="40" dirty="0" err="1"/>
              <a:t>Boric</a:t>
            </a:r>
            <a:r>
              <a:rPr lang="es-ES" sz="1100" b="1" spc="40" dirty="0"/>
              <a:t> refuerza su liderazgo, crece casi 7 puntos en las menciones positivas </a:t>
            </a:r>
            <a:r>
              <a:rPr lang="es-ES" sz="1100" spc="40" dirty="0"/>
              <a:t>y su neto disminuye también en torno a 6 puntos, crecimiento que se viene observando desde el mes de mayo.</a:t>
            </a:r>
          </a:p>
          <a:p>
            <a:pPr marL="546100" indent="-355600" algn="just">
              <a:lnSpc>
                <a:spcPct val="130000"/>
              </a:lnSpc>
              <a:buClr>
                <a:srgbClr val="CCCC00"/>
              </a:buClr>
              <a:buSzPct val="140000"/>
              <a:buFont typeface="Wingdings" pitchFamily="2" charset="2"/>
              <a:buChar char="ü"/>
            </a:pPr>
            <a:r>
              <a:rPr lang="es-ES" sz="1100" b="1" spc="40" dirty="0"/>
              <a:t>La ministra Vallejo cede algunos puestos entre las figuras oficialistas con la mayor cantidad de menciones positivas </a:t>
            </a:r>
            <a:r>
              <a:rPr lang="es-ES" sz="1100" spc="40" dirty="0"/>
              <a:t>y se ve superada por Carolina </a:t>
            </a:r>
            <a:r>
              <a:rPr lang="es-ES" sz="1100" spc="40" dirty="0" err="1"/>
              <a:t>Tohà</a:t>
            </a:r>
            <a:r>
              <a:rPr lang="es-ES" sz="1100" spc="40" dirty="0"/>
              <a:t>, el presidente </a:t>
            </a:r>
            <a:r>
              <a:rPr lang="es-ES" sz="1100" spc="40" dirty="0" err="1"/>
              <a:t>Boric</a:t>
            </a:r>
            <a:r>
              <a:rPr lang="es-ES" sz="1100" spc="40" dirty="0"/>
              <a:t> y la ex presidenta Bachelet. </a:t>
            </a:r>
          </a:p>
          <a:p>
            <a:pPr marL="546100" indent="-355600" algn="just">
              <a:lnSpc>
                <a:spcPct val="130000"/>
              </a:lnSpc>
              <a:buClr>
                <a:srgbClr val="CCCC00"/>
              </a:buClr>
              <a:buSzPct val="140000"/>
              <a:buFont typeface="Wingdings" pitchFamily="2" charset="2"/>
              <a:buChar char="ü"/>
            </a:pPr>
            <a:r>
              <a:rPr lang="es-ES" sz="1100" spc="40" dirty="0"/>
              <a:t>A pesar de lo anterior, </a:t>
            </a:r>
            <a:r>
              <a:rPr lang="es-ES" sz="1100" b="1" spc="40" dirty="0"/>
              <a:t>todas las figuras del top 5 (E. </a:t>
            </a:r>
            <a:r>
              <a:rPr lang="es-ES" sz="1100" b="1" spc="40" dirty="0" err="1"/>
              <a:t>Matthei</a:t>
            </a:r>
            <a:r>
              <a:rPr lang="es-ES" sz="1100" b="1" spc="40" dirty="0"/>
              <a:t>, JA Kast, G. </a:t>
            </a:r>
            <a:r>
              <a:rPr lang="es-ES" sz="1100" b="1" spc="40" dirty="0" err="1"/>
              <a:t>Boric</a:t>
            </a:r>
            <a:r>
              <a:rPr lang="es-ES" sz="1100" b="1" spc="40" dirty="0"/>
              <a:t>, C Vallejo y C </a:t>
            </a:r>
            <a:r>
              <a:rPr lang="es-ES" sz="1100" b="1" spc="40" dirty="0" err="1"/>
              <a:t>Tohà</a:t>
            </a:r>
            <a:r>
              <a:rPr lang="es-ES" sz="1100" b="1" spc="40" dirty="0"/>
              <a:t>) aumentan su rechazo</a:t>
            </a:r>
            <a:r>
              <a:rPr lang="es-ES" sz="1100" spc="40" dirty="0"/>
              <a:t>. Los que más crecen en menciones negativas (en torno a 5 puntos) son C </a:t>
            </a:r>
            <a:r>
              <a:rPr lang="es-ES" sz="1100" spc="40" dirty="0" err="1"/>
              <a:t>Toha</a:t>
            </a:r>
            <a:r>
              <a:rPr lang="es-ES" sz="1100" spc="40" dirty="0"/>
              <a:t>, E </a:t>
            </a:r>
            <a:r>
              <a:rPr lang="es-ES" sz="1100" spc="40" dirty="0" err="1"/>
              <a:t>Matthei</a:t>
            </a:r>
            <a:r>
              <a:rPr lang="es-ES" sz="1100" spc="40" dirty="0"/>
              <a:t> y JA Kast. </a:t>
            </a:r>
            <a:r>
              <a:rPr lang="es-ES" sz="1100" b="1" spc="40" dirty="0"/>
              <a:t>Se puede destacar que, en esta medición, por primera vez, entra Karla Rubilar al top10 de liderazgos negativos.</a:t>
            </a:r>
          </a:p>
          <a:p>
            <a:pPr marL="546100" indent="-355600" algn="just">
              <a:lnSpc>
                <a:spcPct val="130000"/>
              </a:lnSpc>
              <a:buClr>
                <a:srgbClr val="CCCC00"/>
              </a:buClr>
              <a:buSzPct val="140000"/>
              <a:buFont typeface="Wingdings" pitchFamily="2" charset="2"/>
              <a:buChar char="ü"/>
            </a:pPr>
            <a:r>
              <a:rPr lang="es-ES" sz="1100" spc="40" dirty="0"/>
              <a:t>En el caso de </a:t>
            </a:r>
            <a:r>
              <a:rPr lang="es-ES" sz="1100" b="1" spc="40" dirty="0"/>
              <a:t>Lautaro Carmona se observa un crecimiento significativo en las menciones negativas (8,8%)</a:t>
            </a:r>
            <a:r>
              <a:rPr lang="es-ES" sz="1100" spc="40" dirty="0"/>
              <a:t>, lo que además se refleja en una caída sistemática de su evaluación neta de abril a la fecha, todo esto probablemente influido por la posición pública del PC ante la situación política en Venezuela.</a:t>
            </a:r>
          </a:p>
          <a:p>
            <a:pPr marL="546100" indent="-355600" algn="just">
              <a:lnSpc>
                <a:spcPct val="130000"/>
              </a:lnSpc>
              <a:buClr>
                <a:srgbClr val="CCCC00"/>
              </a:buClr>
              <a:buSzPct val="140000"/>
              <a:buFont typeface="Wingdings" pitchFamily="2" charset="2"/>
              <a:buChar char="ü"/>
            </a:pPr>
            <a:r>
              <a:rPr lang="es-ES" sz="1100" spc="40" dirty="0"/>
              <a:t>En relación con los atributos que explican tanto la evaluación positiva como negativa de los que lideran ambos rankings, notamos que </a:t>
            </a:r>
            <a:r>
              <a:rPr lang="es-ES" sz="1100" b="1" spc="40" dirty="0"/>
              <a:t>para E </a:t>
            </a:r>
            <a:r>
              <a:rPr lang="es-ES" sz="1100" b="1" spc="40" dirty="0" err="1"/>
              <a:t>Matthei</a:t>
            </a:r>
            <a:r>
              <a:rPr lang="es-ES" sz="1100" b="1" spc="40" dirty="0"/>
              <a:t> las positivas siguen siendo características relacionadas a un liderazgo más directivo (liderazgo, mano dura, carácter, etc.) en tanto para el presidente </a:t>
            </a:r>
            <a:r>
              <a:rPr lang="es-ES" sz="1100" b="1" spc="40" dirty="0" err="1"/>
              <a:t>Boric</a:t>
            </a:r>
            <a:r>
              <a:rPr lang="es-ES" sz="1100" b="1" spc="40" dirty="0"/>
              <a:t> esto atributos se podrían acerca más a aspectos emocionales y de confianza personal</a:t>
            </a:r>
            <a:r>
              <a:rPr lang="es-ES" sz="1100" spc="40" dirty="0"/>
              <a:t>. En el caso de la evaluación negativa, comparten características relacionadas a deshonestidad y de incompetencia o falta de liderazgo.</a:t>
            </a:r>
          </a:p>
          <a:p>
            <a:pPr marL="546100" indent="-355600" algn="just">
              <a:lnSpc>
                <a:spcPct val="130000"/>
              </a:lnSpc>
              <a:buClr>
                <a:srgbClr val="CCCC00"/>
              </a:buClr>
              <a:buSzPct val="140000"/>
              <a:buFont typeface="Wingdings" pitchFamily="2" charset="2"/>
              <a:buChar char="ü"/>
            </a:pPr>
            <a:r>
              <a:rPr lang="es-ES" sz="1100" spc="40" dirty="0"/>
              <a:t>En las medidas basadas en red, cabe destacar que en los top 10 de estrellas los principales cambios que se aprecian son que entra </a:t>
            </a:r>
            <a:r>
              <a:rPr lang="es-ES" sz="1100" b="1" spc="40" dirty="0"/>
              <a:t>Claudio Orrego, en el 10mo puesto, y sale Mario Marcel</a:t>
            </a:r>
            <a:r>
              <a:rPr lang="es-ES" sz="1100" spc="40" dirty="0"/>
              <a:t>. Por su parte, </a:t>
            </a:r>
            <a:r>
              <a:rPr lang="es-ES" sz="1100" b="1" spc="40" dirty="0"/>
              <a:t>M Bachelet se mueve del 8vo lugar, obtenido en el lugar de mayo, al 4to lugar en la actual medición, desplazando a J Kaiser</a:t>
            </a:r>
            <a:r>
              <a:rPr lang="es-ES" sz="1100" spc="40" dirty="0"/>
              <a:t>.</a:t>
            </a:r>
          </a:p>
          <a:p>
            <a:pPr marL="546100" indent="-355600" algn="just">
              <a:lnSpc>
                <a:spcPct val="130000"/>
              </a:lnSpc>
              <a:buClr>
                <a:srgbClr val="CCCC00"/>
              </a:buClr>
              <a:buSzPct val="140000"/>
              <a:buFont typeface="Wingdings" pitchFamily="2" charset="2"/>
              <a:buChar char="ü"/>
            </a:pPr>
            <a:r>
              <a:rPr lang="es-ES" sz="1100" spc="40" dirty="0"/>
              <a:t>Un resultado interesante de esta medición y que expresa la sensibilidad del MLP, es que </a:t>
            </a:r>
            <a:r>
              <a:rPr lang="es-ES" sz="1100" b="1" spc="40" dirty="0"/>
              <a:t>Krist Naranjo, la ex-gobernadora de Coquimbo que ha sido destituida por abandono de deberes, que aparece como la más emergente entre los negativos. </a:t>
            </a:r>
          </a:p>
        </p:txBody>
      </p:sp>
      <p:sp>
        <p:nvSpPr>
          <p:cNvPr id="12" name="Rectángulo 11">
            <a:extLst>
              <a:ext uri="{FF2B5EF4-FFF2-40B4-BE49-F238E27FC236}">
                <a16:creationId xmlns:a16="http://schemas.microsoft.com/office/drawing/2014/main" id="{B1C4DCC1-B372-6140-A693-A289BF594030}"/>
              </a:ext>
            </a:extLst>
          </p:cNvPr>
          <p:cNvSpPr/>
          <p:nvPr/>
        </p:nvSpPr>
        <p:spPr>
          <a:xfrm>
            <a:off x="7949155" y="645241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Tree>
    <p:extLst>
      <p:ext uri="{BB962C8B-B14F-4D97-AF65-F5344CB8AC3E}">
        <p14:creationId xmlns:p14="http://schemas.microsoft.com/office/powerpoint/2010/main" val="46943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3E642-FC6C-0535-31AA-EB7B935A0260}"/>
              </a:ext>
            </a:extLst>
          </p:cNvPr>
          <p:cNvSpPr>
            <a:spLocks noGrp="1"/>
          </p:cNvSpPr>
          <p:nvPr>
            <p:ph type="title"/>
          </p:nvPr>
        </p:nvSpPr>
        <p:spPr/>
        <p:txBody>
          <a:bodyPr anchor="ctr">
            <a:noAutofit/>
          </a:bodyPr>
          <a:lstStyle/>
          <a:p>
            <a:pPr>
              <a:lnSpc>
                <a:spcPct val="100000"/>
              </a:lnSpc>
            </a:pPr>
            <a:r>
              <a:rPr lang="es-CL" sz="3200" dirty="0"/>
              <a:t>TOP TEN menciones </a:t>
            </a:r>
            <a:r>
              <a:rPr lang="es-CL" sz="3200" dirty="0">
                <a:solidFill>
                  <a:srgbClr val="067644"/>
                </a:solidFill>
              </a:rPr>
              <a:t>positivas agosto 2024 </a:t>
            </a:r>
            <a:endParaRPr lang="es-CL" dirty="0">
              <a:solidFill>
                <a:srgbClr val="067644"/>
              </a:solidFill>
            </a:endParaRPr>
          </a:p>
        </p:txBody>
      </p:sp>
      <p:sp>
        <p:nvSpPr>
          <p:cNvPr id="4" name="Marcador de número de diapositiva 3">
            <a:extLst>
              <a:ext uri="{FF2B5EF4-FFF2-40B4-BE49-F238E27FC236}">
                <a16:creationId xmlns:a16="http://schemas.microsoft.com/office/drawing/2014/main" id="{A32D975A-B33B-7E2E-E02B-21BC5CB3974B}"/>
              </a:ext>
            </a:extLst>
          </p:cNvPr>
          <p:cNvSpPr>
            <a:spLocks noGrp="1"/>
          </p:cNvSpPr>
          <p:nvPr>
            <p:ph type="sldNum" sz="quarter" idx="12"/>
          </p:nvPr>
        </p:nvSpPr>
        <p:spPr>
          <a:xfrm>
            <a:off x="8198778" y="6356350"/>
            <a:ext cx="780825" cy="365125"/>
          </a:xfrm>
        </p:spPr>
        <p:txBody>
          <a:bodyPr/>
          <a:lstStyle/>
          <a:p>
            <a:fld id="{1CF2D47E-0AF1-4C27-801F-64E3E5BF7F72}" type="slidenum">
              <a:rPr lang="en-US" smtClean="0"/>
              <a:t>5</a:t>
            </a:fld>
            <a:endParaRPr lang="en-US"/>
          </a:p>
        </p:txBody>
      </p:sp>
      <p:sp>
        <p:nvSpPr>
          <p:cNvPr id="5" name="CuadroTexto 4">
            <a:extLst>
              <a:ext uri="{FF2B5EF4-FFF2-40B4-BE49-F238E27FC236}">
                <a16:creationId xmlns:a16="http://schemas.microsoft.com/office/drawing/2014/main" id="{C91F0C26-316C-8097-AC27-9FDA718D0E2B}"/>
              </a:ext>
            </a:extLst>
          </p:cNvPr>
          <p:cNvSpPr txBox="1"/>
          <p:nvPr/>
        </p:nvSpPr>
        <p:spPr>
          <a:xfrm>
            <a:off x="805902" y="1589304"/>
            <a:ext cx="7741601" cy="523220"/>
          </a:xfrm>
          <a:prstGeom prst="rect">
            <a:avLst/>
          </a:prstGeom>
          <a:noFill/>
        </p:spPr>
        <p:txBody>
          <a:bodyPr wrap="square">
            <a:spAutoFit/>
          </a:bodyPr>
          <a:lstStyle/>
          <a:p>
            <a:r>
              <a:rPr lang="es-CL" sz="1600" dirty="0">
                <a:solidFill>
                  <a:schemeClr val="tx1">
                    <a:lumMod val="75000"/>
                    <a:lumOff val="25000"/>
                  </a:schemeClr>
                </a:solidFill>
                <a:latin typeface="Century Gothic" panose="020B0502020202020204" pitchFamily="34" charset="0"/>
                <a:cs typeface="Calibri" panose="020F0502020204030204" pitchFamily="34" charset="0"/>
              </a:rPr>
              <a:t>¿Qué personaje público ha </a:t>
            </a:r>
            <a:r>
              <a:rPr lang="es-CL" sz="1600" b="1" dirty="0">
                <a:solidFill>
                  <a:schemeClr val="tx1">
                    <a:lumMod val="75000"/>
                    <a:lumOff val="25000"/>
                  </a:schemeClr>
                </a:solidFill>
                <a:latin typeface="Century Gothic" panose="020B0502020202020204" pitchFamily="34" charset="0"/>
                <a:cs typeface="Calibri" panose="020F0502020204030204" pitchFamily="34" charset="0"/>
              </a:rPr>
              <a:t>mostrado liderazgo POLÍTICO </a:t>
            </a:r>
            <a:r>
              <a:rPr lang="es-CL" sz="1600" b="1" dirty="0">
                <a:solidFill>
                  <a:srgbClr val="067644"/>
                </a:solidFill>
                <a:latin typeface="Century Gothic" panose="020B0502020202020204" pitchFamily="34" charset="0"/>
                <a:cs typeface="Calibri" panose="020F0502020204030204" pitchFamily="34" charset="0"/>
              </a:rPr>
              <a:t>POSITIVO</a:t>
            </a:r>
            <a:r>
              <a:rPr lang="es-CL" sz="1600" dirty="0">
                <a:solidFill>
                  <a:schemeClr val="tx1">
                    <a:lumMod val="75000"/>
                    <a:lumOff val="25000"/>
                  </a:schemeClr>
                </a:solidFill>
                <a:latin typeface="Century Gothic" panose="020B0502020202020204" pitchFamily="34" charset="0"/>
                <a:cs typeface="Calibri" panose="020F0502020204030204" pitchFamily="34" charset="0"/>
              </a:rPr>
              <a:t>?</a:t>
            </a:r>
          </a:p>
          <a:p>
            <a:pPr algn="ctr"/>
            <a:r>
              <a:rPr lang="es-CL" sz="1200" b="1" dirty="0">
                <a:solidFill>
                  <a:schemeClr val="tx1">
                    <a:lumMod val="75000"/>
                    <a:lumOff val="25000"/>
                  </a:schemeClr>
                </a:solidFill>
                <a:latin typeface="Century Gothic" panose="020B0502020202020204" pitchFamily="34" charset="0"/>
                <a:cs typeface="Calibri" panose="020F0502020204030204" pitchFamily="34" charset="0"/>
              </a:rPr>
              <a:t>Respuestas espontáneas </a:t>
            </a:r>
            <a:endParaRPr lang="es-CL" sz="1200" b="1" dirty="0">
              <a:solidFill>
                <a:schemeClr val="tx1">
                  <a:lumMod val="75000"/>
                  <a:lumOff val="25000"/>
                </a:schemeClr>
              </a:solidFill>
              <a:latin typeface="Century Gothic" panose="020B0502020202020204" pitchFamily="34" charset="0"/>
            </a:endParaRPr>
          </a:p>
        </p:txBody>
      </p:sp>
      <p:sp>
        <p:nvSpPr>
          <p:cNvPr id="12" name="Rectángulo 11">
            <a:extLst>
              <a:ext uri="{FF2B5EF4-FFF2-40B4-BE49-F238E27FC236}">
                <a16:creationId xmlns:a16="http://schemas.microsoft.com/office/drawing/2014/main" id="{6B2ECB2B-AEF6-C345-908D-DDEB7E101BD0}"/>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graphicFrame>
        <p:nvGraphicFramePr>
          <p:cNvPr id="8" name="Marcador de contenido 6">
            <a:extLst>
              <a:ext uri="{FF2B5EF4-FFF2-40B4-BE49-F238E27FC236}">
                <a16:creationId xmlns:a16="http://schemas.microsoft.com/office/drawing/2014/main" id="{028B3940-A3C3-904B-8AF4-E45DCC73F57D}"/>
              </a:ext>
            </a:extLst>
          </p:cNvPr>
          <p:cNvGraphicFramePr>
            <a:graphicFrameLocks/>
          </p:cNvGraphicFramePr>
          <p:nvPr>
            <p:extLst>
              <p:ext uri="{D42A27DB-BD31-4B8C-83A1-F6EECF244321}">
                <p14:modId xmlns:p14="http://schemas.microsoft.com/office/powerpoint/2010/main" val="1051131144"/>
              </p:ext>
            </p:extLst>
          </p:nvPr>
        </p:nvGraphicFramePr>
        <p:xfrm>
          <a:off x="319275" y="2251666"/>
          <a:ext cx="8430828" cy="3906364"/>
        </p:xfrm>
        <a:graphic>
          <a:graphicData uri="http://schemas.openxmlformats.org/drawingml/2006/table">
            <a:tbl>
              <a:tblPr firstRow="1" firstCol="1">
                <a:tableStyleId>{93296810-A885-4BE3-A3E7-6D5BEEA58F35}</a:tableStyleId>
              </a:tblPr>
              <a:tblGrid>
                <a:gridCol w="1405138">
                  <a:extLst>
                    <a:ext uri="{9D8B030D-6E8A-4147-A177-3AD203B41FA5}">
                      <a16:colId xmlns:a16="http://schemas.microsoft.com/office/drawing/2014/main" val="132243744"/>
                    </a:ext>
                  </a:extLst>
                </a:gridCol>
                <a:gridCol w="1405138">
                  <a:extLst>
                    <a:ext uri="{9D8B030D-6E8A-4147-A177-3AD203B41FA5}">
                      <a16:colId xmlns:a16="http://schemas.microsoft.com/office/drawing/2014/main" val="2646220675"/>
                    </a:ext>
                  </a:extLst>
                </a:gridCol>
                <a:gridCol w="1405138">
                  <a:extLst>
                    <a:ext uri="{9D8B030D-6E8A-4147-A177-3AD203B41FA5}">
                      <a16:colId xmlns:a16="http://schemas.microsoft.com/office/drawing/2014/main" val="1402856085"/>
                    </a:ext>
                  </a:extLst>
                </a:gridCol>
                <a:gridCol w="1405138">
                  <a:extLst>
                    <a:ext uri="{9D8B030D-6E8A-4147-A177-3AD203B41FA5}">
                      <a16:colId xmlns:a16="http://schemas.microsoft.com/office/drawing/2014/main" val="2895595286"/>
                    </a:ext>
                  </a:extLst>
                </a:gridCol>
                <a:gridCol w="1405138">
                  <a:extLst>
                    <a:ext uri="{9D8B030D-6E8A-4147-A177-3AD203B41FA5}">
                      <a16:colId xmlns:a16="http://schemas.microsoft.com/office/drawing/2014/main" val="3296942021"/>
                    </a:ext>
                  </a:extLst>
                </a:gridCol>
                <a:gridCol w="1405138">
                  <a:extLst>
                    <a:ext uri="{9D8B030D-6E8A-4147-A177-3AD203B41FA5}">
                      <a16:colId xmlns:a16="http://schemas.microsoft.com/office/drawing/2014/main" val="2870968044"/>
                    </a:ext>
                  </a:extLst>
                </a:gridCol>
              </a:tblGrid>
              <a:tr h="355124">
                <a:tc>
                  <a:txBody>
                    <a:bodyPr/>
                    <a:lstStyle/>
                    <a:p>
                      <a:pPr algn="ctr" fontAlgn="b"/>
                      <a:endParaRPr lang="es-CL" sz="14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ctr">
                    <a:no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Abril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067644"/>
                    </a:solid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Mayo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067644"/>
                    </a:solid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Junio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067644"/>
                    </a:solid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Julio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067644"/>
                    </a:solid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Agosto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067644"/>
                    </a:solidFill>
                  </a:tcPr>
                </a:tc>
                <a:extLst>
                  <a:ext uri="{0D108BD9-81ED-4DB2-BD59-A6C34878D82A}">
                    <a16:rowId xmlns:a16="http://schemas.microsoft.com/office/drawing/2014/main" val="3945316922"/>
                  </a:ext>
                </a:extLst>
              </a:tr>
              <a:tr h="355124">
                <a:tc>
                  <a:txBody>
                    <a:bodyPr/>
                    <a:lstStyle/>
                    <a:p>
                      <a:pPr algn="ctr" fontAlgn="ctr"/>
                      <a:r>
                        <a:rPr lang="es-CL" sz="1200" b="1" i="0" u="none" strike="noStrike" dirty="0">
                          <a:solidFill>
                            <a:schemeClr val="bg1"/>
                          </a:solidFill>
                          <a:effectLst/>
                          <a:latin typeface="Century Gothic" panose="020B0502020202020204" pitchFamily="34" charset="0"/>
                        </a:rPr>
                        <a:t>Evelyn </a:t>
                      </a:r>
                      <a:r>
                        <a:rPr lang="es-CL" sz="1200" b="1" i="0" u="none" strike="noStrike" dirty="0" err="1">
                          <a:solidFill>
                            <a:schemeClr val="bg1"/>
                          </a:solidFill>
                          <a:effectLst/>
                          <a:latin typeface="Century Gothic" panose="020B0502020202020204" pitchFamily="34" charset="0"/>
                        </a:rPr>
                        <a:t>Matthei</a:t>
                      </a:r>
                      <a:endParaRPr lang="es-CL" sz="1200" b="1" i="0" u="none" strike="noStrike" dirty="0">
                        <a:solidFill>
                          <a:schemeClr val="bg1"/>
                        </a:solidFill>
                        <a:effectLst/>
                        <a:latin typeface="Century Gothic" panose="020B0502020202020204" pitchFamily="34" charset="0"/>
                      </a:endParaRP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32,16</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39,23</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26,63</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29,59</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29,95</a:t>
                      </a:r>
                    </a:p>
                  </a:txBody>
                  <a:tcPr marL="6350" marR="6350" marT="6350" marB="0" anchor="ctr">
                    <a:solidFill>
                      <a:schemeClr val="bg1">
                        <a:lumMod val="95000"/>
                      </a:schemeClr>
                    </a:solidFill>
                  </a:tcPr>
                </a:tc>
                <a:extLst>
                  <a:ext uri="{0D108BD9-81ED-4DB2-BD59-A6C34878D82A}">
                    <a16:rowId xmlns:a16="http://schemas.microsoft.com/office/drawing/2014/main" val="48142824"/>
                  </a:ext>
                </a:extLst>
              </a:tr>
              <a:tr h="355124">
                <a:tc>
                  <a:txBody>
                    <a:bodyPr/>
                    <a:lstStyle/>
                    <a:p>
                      <a:pPr algn="ctr" fontAlgn="ctr"/>
                      <a:r>
                        <a:rPr lang="es-CL" sz="1200" b="1" i="0" u="none" strike="noStrike" dirty="0">
                          <a:solidFill>
                            <a:schemeClr val="bg1"/>
                          </a:solidFill>
                          <a:effectLst/>
                          <a:latin typeface="Century Gothic" panose="020B0502020202020204" pitchFamily="34" charset="0"/>
                        </a:rPr>
                        <a:t>Gabriel </a:t>
                      </a:r>
                      <a:r>
                        <a:rPr lang="es-CL" sz="1200" b="1" i="0" u="none" strike="noStrike" dirty="0" err="1">
                          <a:solidFill>
                            <a:schemeClr val="bg1"/>
                          </a:solidFill>
                          <a:effectLst/>
                          <a:latin typeface="Century Gothic" panose="020B0502020202020204" pitchFamily="34" charset="0"/>
                        </a:rPr>
                        <a:t>Boric</a:t>
                      </a:r>
                      <a:endParaRPr lang="es-CL" sz="1200" b="1" i="0" u="none" strike="noStrike" dirty="0">
                        <a:solidFill>
                          <a:schemeClr val="bg1"/>
                        </a:solidFill>
                        <a:effectLst/>
                        <a:latin typeface="Century Gothic" panose="020B0502020202020204" pitchFamily="34" charset="0"/>
                      </a:endParaRP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7,39</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5,66</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8,67</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10,69</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17,09</a:t>
                      </a:r>
                    </a:p>
                  </a:txBody>
                  <a:tcPr marL="6350" marR="6350" marT="6350" marB="0" anchor="ctr">
                    <a:solidFill>
                      <a:schemeClr val="bg1">
                        <a:lumMod val="95000"/>
                      </a:schemeClr>
                    </a:solidFill>
                  </a:tcPr>
                </a:tc>
                <a:extLst>
                  <a:ext uri="{0D108BD9-81ED-4DB2-BD59-A6C34878D82A}">
                    <a16:rowId xmlns:a16="http://schemas.microsoft.com/office/drawing/2014/main" val="3803643761"/>
                  </a:ext>
                </a:extLst>
              </a:tr>
              <a:tr h="355124">
                <a:tc>
                  <a:txBody>
                    <a:bodyPr/>
                    <a:lstStyle/>
                    <a:p>
                      <a:pPr algn="ctr" fontAlgn="ctr"/>
                      <a:r>
                        <a:rPr lang="es-CL" sz="1200" b="1" i="0" u="none" strike="noStrike" dirty="0">
                          <a:solidFill>
                            <a:schemeClr val="bg1"/>
                          </a:solidFill>
                          <a:effectLst/>
                          <a:latin typeface="Century Gothic" panose="020B0502020202020204" pitchFamily="34" charset="0"/>
                        </a:rPr>
                        <a:t>Carolina Tohá</a:t>
                      </a: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7,95</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9,74</a:t>
                      </a:r>
                    </a:p>
                  </a:txBody>
                  <a:tcPr marL="6350" marR="6350" marT="6350" marB="0" anchor="ctr">
                    <a:solidFill>
                      <a:schemeClr val="bg1">
                        <a:lumMod val="95000"/>
                      </a:schemeClr>
                    </a:solidFill>
                  </a:tcPr>
                </a:tc>
                <a:tc>
                  <a:txBody>
                    <a:bodyPr/>
                    <a:lstStyle/>
                    <a:p>
                      <a:pPr algn="ctr" fontAlgn="ctr"/>
                      <a:r>
                        <a:rPr lang="es-CL" sz="1200" b="0" i="0" u="none" strike="noStrike" dirty="0">
                          <a:solidFill>
                            <a:srgbClr val="000000"/>
                          </a:solidFill>
                          <a:effectLst/>
                          <a:latin typeface="Century Gothic" panose="020B0502020202020204" pitchFamily="34" charset="0"/>
                        </a:rPr>
                        <a:t>11,14</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11,67</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13,51</a:t>
                      </a:r>
                    </a:p>
                  </a:txBody>
                  <a:tcPr marL="6350" marR="6350" marT="6350" marB="0" anchor="ctr">
                    <a:solidFill>
                      <a:schemeClr val="bg1">
                        <a:lumMod val="95000"/>
                      </a:schemeClr>
                    </a:solidFill>
                  </a:tcPr>
                </a:tc>
                <a:extLst>
                  <a:ext uri="{0D108BD9-81ED-4DB2-BD59-A6C34878D82A}">
                    <a16:rowId xmlns:a16="http://schemas.microsoft.com/office/drawing/2014/main" val="1838914979"/>
                  </a:ext>
                </a:extLst>
              </a:tr>
              <a:tr h="355124">
                <a:tc>
                  <a:txBody>
                    <a:bodyPr/>
                    <a:lstStyle/>
                    <a:p>
                      <a:pPr algn="ctr" fontAlgn="ctr"/>
                      <a:r>
                        <a:rPr lang="es-CL" sz="1200" b="1" i="0" u="none" strike="noStrike">
                          <a:solidFill>
                            <a:schemeClr val="bg1"/>
                          </a:solidFill>
                          <a:effectLst/>
                          <a:latin typeface="Century Gothic" panose="020B0502020202020204" pitchFamily="34" charset="0"/>
                        </a:rPr>
                        <a:t>Michelle Bachelet</a:t>
                      </a: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3,38</a:t>
                      </a:r>
                    </a:p>
                  </a:txBody>
                  <a:tcPr marL="6350" marR="6350" marT="6350" marB="0" anchor="ctr">
                    <a:solidFill>
                      <a:schemeClr val="bg1">
                        <a:lumMod val="95000"/>
                      </a:schemeClr>
                    </a:solidFill>
                  </a:tcPr>
                </a:tc>
                <a:tc>
                  <a:txBody>
                    <a:bodyPr/>
                    <a:lstStyle/>
                    <a:p>
                      <a:pPr algn="ctr" fontAlgn="ctr"/>
                      <a:r>
                        <a:rPr lang="es-CL" sz="1200" b="0" i="0" u="none" strike="noStrike" dirty="0">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7,45</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10,99</a:t>
                      </a:r>
                    </a:p>
                  </a:txBody>
                  <a:tcPr marL="6350" marR="6350" marT="6350" marB="0" anchor="ctr">
                    <a:solidFill>
                      <a:schemeClr val="bg1">
                        <a:lumMod val="95000"/>
                      </a:schemeClr>
                    </a:solidFill>
                  </a:tcPr>
                </a:tc>
                <a:extLst>
                  <a:ext uri="{0D108BD9-81ED-4DB2-BD59-A6C34878D82A}">
                    <a16:rowId xmlns:a16="http://schemas.microsoft.com/office/drawing/2014/main" val="4051628857"/>
                  </a:ext>
                </a:extLst>
              </a:tr>
              <a:tr h="355124">
                <a:tc>
                  <a:txBody>
                    <a:bodyPr/>
                    <a:lstStyle/>
                    <a:p>
                      <a:pPr algn="ctr" fontAlgn="ctr"/>
                      <a:r>
                        <a:rPr lang="es-CL" sz="1200" b="1" i="0" u="none" strike="noStrike">
                          <a:solidFill>
                            <a:schemeClr val="bg1"/>
                          </a:solidFill>
                          <a:effectLst/>
                          <a:latin typeface="Century Gothic" panose="020B0502020202020204" pitchFamily="34" charset="0"/>
                        </a:rPr>
                        <a:t>Camila Vallejo</a:t>
                      </a: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9,71</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6,63</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11,09</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12,13</a:t>
                      </a:r>
                    </a:p>
                  </a:txBody>
                  <a:tcPr marL="6350" marR="6350" marT="6350" marB="0" anchor="ctr">
                    <a:solidFill>
                      <a:schemeClr val="bg1">
                        <a:lumMod val="95000"/>
                      </a:schemeClr>
                    </a:solidFill>
                  </a:tcPr>
                </a:tc>
                <a:tc>
                  <a:txBody>
                    <a:bodyPr/>
                    <a:lstStyle/>
                    <a:p>
                      <a:pPr algn="ctr" fontAlgn="ctr"/>
                      <a:r>
                        <a:rPr lang="es-CL" sz="1200" b="0" i="0" u="none" strike="noStrike" dirty="0">
                          <a:solidFill>
                            <a:srgbClr val="000000"/>
                          </a:solidFill>
                          <a:effectLst/>
                          <a:latin typeface="Century Gothic" panose="020B0502020202020204" pitchFamily="34" charset="0"/>
                        </a:rPr>
                        <a:t>10,35</a:t>
                      </a:r>
                    </a:p>
                  </a:txBody>
                  <a:tcPr marL="6350" marR="6350" marT="6350" marB="0" anchor="ctr">
                    <a:solidFill>
                      <a:schemeClr val="bg1">
                        <a:lumMod val="95000"/>
                      </a:schemeClr>
                    </a:solidFill>
                  </a:tcPr>
                </a:tc>
                <a:extLst>
                  <a:ext uri="{0D108BD9-81ED-4DB2-BD59-A6C34878D82A}">
                    <a16:rowId xmlns:a16="http://schemas.microsoft.com/office/drawing/2014/main" val="3553682900"/>
                  </a:ext>
                </a:extLst>
              </a:tr>
              <a:tr h="355124">
                <a:tc>
                  <a:txBody>
                    <a:bodyPr/>
                    <a:lstStyle/>
                    <a:p>
                      <a:pPr algn="ctr" fontAlgn="ctr"/>
                      <a:r>
                        <a:rPr lang="es-CL" sz="1200" b="1" i="0" u="none" strike="noStrike">
                          <a:solidFill>
                            <a:schemeClr val="bg1"/>
                          </a:solidFill>
                          <a:effectLst/>
                          <a:latin typeface="Century Gothic" panose="020B0502020202020204" pitchFamily="34" charset="0"/>
                        </a:rPr>
                        <a:t>Johannes Kaiser</a:t>
                      </a: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8,17</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9,24</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8,05</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9,15</a:t>
                      </a:r>
                    </a:p>
                  </a:txBody>
                  <a:tcPr marL="6350" marR="6350" marT="6350" marB="0" anchor="ctr">
                    <a:solidFill>
                      <a:schemeClr val="bg1">
                        <a:lumMod val="95000"/>
                      </a:schemeClr>
                    </a:solidFill>
                  </a:tcPr>
                </a:tc>
                <a:tc>
                  <a:txBody>
                    <a:bodyPr/>
                    <a:lstStyle/>
                    <a:p>
                      <a:pPr algn="ctr" fontAlgn="ctr"/>
                      <a:r>
                        <a:rPr lang="es-CL" sz="1200" b="0" i="0" u="none" strike="noStrike" dirty="0">
                          <a:solidFill>
                            <a:srgbClr val="000000"/>
                          </a:solidFill>
                          <a:effectLst/>
                          <a:latin typeface="Century Gothic" panose="020B0502020202020204" pitchFamily="34" charset="0"/>
                        </a:rPr>
                        <a:t>9,82</a:t>
                      </a:r>
                    </a:p>
                  </a:txBody>
                  <a:tcPr marL="6350" marR="6350" marT="6350" marB="0" anchor="ctr">
                    <a:solidFill>
                      <a:schemeClr val="bg1">
                        <a:lumMod val="95000"/>
                      </a:schemeClr>
                    </a:solidFill>
                  </a:tcPr>
                </a:tc>
                <a:extLst>
                  <a:ext uri="{0D108BD9-81ED-4DB2-BD59-A6C34878D82A}">
                    <a16:rowId xmlns:a16="http://schemas.microsoft.com/office/drawing/2014/main" val="2666852080"/>
                  </a:ext>
                </a:extLst>
              </a:tr>
              <a:tr h="355124">
                <a:tc>
                  <a:txBody>
                    <a:bodyPr/>
                    <a:lstStyle/>
                    <a:p>
                      <a:pPr algn="ctr" fontAlgn="ctr"/>
                      <a:r>
                        <a:rPr lang="es-CL" sz="1200" b="1" i="0" u="none" strike="noStrike" dirty="0">
                          <a:solidFill>
                            <a:schemeClr val="bg1"/>
                          </a:solidFill>
                          <a:effectLst/>
                          <a:latin typeface="Century Gothic" panose="020B0502020202020204" pitchFamily="34" charset="0"/>
                        </a:rPr>
                        <a:t>José Antonio Kast</a:t>
                      </a: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7,55</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11,73</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8,67</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10,68</a:t>
                      </a:r>
                    </a:p>
                  </a:txBody>
                  <a:tcPr marL="6350" marR="6350" marT="6350" marB="0" anchor="ctr">
                    <a:solidFill>
                      <a:schemeClr val="bg1">
                        <a:lumMod val="95000"/>
                      </a:schemeClr>
                    </a:solidFill>
                  </a:tcPr>
                </a:tc>
                <a:tc>
                  <a:txBody>
                    <a:bodyPr/>
                    <a:lstStyle/>
                    <a:p>
                      <a:pPr algn="ctr" fontAlgn="ctr"/>
                      <a:r>
                        <a:rPr lang="es-CL" sz="1200" b="0" i="0" u="none" strike="noStrike" dirty="0">
                          <a:solidFill>
                            <a:srgbClr val="000000"/>
                          </a:solidFill>
                          <a:effectLst/>
                          <a:latin typeface="Century Gothic" panose="020B0502020202020204" pitchFamily="34" charset="0"/>
                        </a:rPr>
                        <a:t>9,29</a:t>
                      </a:r>
                    </a:p>
                  </a:txBody>
                  <a:tcPr marL="6350" marR="6350" marT="6350" marB="0" anchor="ctr">
                    <a:solidFill>
                      <a:schemeClr val="bg1">
                        <a:lumMod val="95000"/>
                      </a:schemeClr>
                    </a:solidFill>
                  </a:tcPr>
                </a:tc>
                <a:extLst>
                  <a:ext uri="{0D108BD9-81ED-4DB2-BD59-A6C34878D82A}">
                    <a16:rowId xmlns:a16="http://schemas.microsoft.com/office/drawing/2014/main" val="4008169738"/>
                  </a:ext>
                </a:extLst>
              </a:tr>
              <a:tr h="355124">
                <a:tc>
                  <a:txBody>
                    <a:bodyPr/>
                    <a:lstStyle/>
                    <a:p>
                      <a:pPr algn="ctr" fontAlgn="ctr"/>
                      <a:r>
                        <a:rPr lang="es-CL" sz="1200" b="1" i="0" u="none" strike="noStrike" dirty="0">
                          <a:solidFill>
                            <a:schemeClr val="bg1"/>
                          </a:solidFill>
                          <a:effectLst/>
                          <a:latin typeface="Century Gothic" panose="020B0502020202020204" pitchFamily="34" charset="0"/>
                        </a:rPr>
                        <a:t>Rodolfo Carter</a:t>
                      </a: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6,91</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10,56</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12,47</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9,76</a:t>
                      </a:r>
                    </a:p>
                  </a:txBody>
                  <a:tcPr marL="6350" marR="6350" marT="6350" marB="0" anchor="ctr">
                    <a:solidFill>
                      <a:schemeClr val="bg1">
                        <a:lumMod val="95000"/>
                      </a:schemeClr>
                    </a:solidFill>
                  </a:tcPr>
                </a:tc>
                <a:tc>
                  <a:txBody>
                    <a:bodyPr/>
                    <a:lstStyle/>
                    <a:p>
                      <a:pPr algn="ctr" fontAlgn="ctr"/>
                      <a:r>
                        <a:rPr lang="es-CL" sz="1200" b="0" i="0" u="none" strike="noStrike" dirty="0">
                          <a:solidFill>
                            <a:srgbClr val="000000"/>
                          </a:solidFill>
                          <a:effectLst/>
                          <a:latin typeface="Century Gothic" panose="020B0502020202020204" pitchFamily="34" charset="0"/>
                        </a:rPr>
                        <a:t>6,20</a:t>
                      </a:r>
                    </a:p>
                  </a:txBody>
                  <a:tcPr marL="6350" marR="6350" marT="6350" marB="0" anchor="ctr">
                    <a:solidFill>
                      <a:schemeClr val="bg1">
                        <a:lumMod val="95000"/>
                      </a:schemeClr>
                    </a:solidFill>
                  </a:tcPr>
                </a:tc>
                <a:extLst>
                  <a:ext uri="{0D108BD9-81ED-4DB2-BD59-A6C34878D82A}">
                    <a16:rowId xmlns:a16="http://schemas.microsoft.com/office/drawing/2014/main" val="4104650387"/>
                  </a:ext>
                </a:extLst>
              </a:tr>
              <a:tr h="355124">
                <a:tc>
                  <a:txBody>
                    <a:bodyPr/>
                    <a:lstStyle/>
                    <a:p>
                      <a:pPr algn="ctr" fontAlgn="ctr"/>
                      <a:r>
                        <a:rPr lang="es-CL" sz="1200" b="1" i="0" u="none" strike="noStrike" dirty="0">
                          <a:solidFill>
                            <a:schemeClr val="bg1"/>
                          </a:solidFill>
                          <a:effectLst/>
                          <a:latin typeface="Century Gothic" panose="020B0502020202020204" pitchFamily="34" charset="0"/>
                        </a:rPr>
                        <a:t>Gonzalo Winter</a:t>
                      </a: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2,87</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ctr"/>
                      <a:r>
                        <a:rPr lang="es-CL" sz="1200" b="0" i="0" u="none" strike="noStrike" dirty="0">
                          <a:solidFill>
                            <a:srgbClr val="000000"/>
                          </a:solidFill>
                          <a:effectLst/>
                          <a:latin typeface="Century Gothic" panose="020B0502020202020204" pitchFamily="34" charset="0"/>
                        </a:rPr>
                        <a:t>4,38</a:t>
                      </a:r>
                    </a:p>
                  </a:txBody>
                  <a:tcPr marL="6350" marR="6350" marT="6350" marB="0" anchor="ctr">
                    <a:solidFill>
                      <a:schemeClr val="bg1">
                        <a:lumMod val="95000"/>
                      </a:schemeClr>
                    </a:solidFill>
                  </a:tcPr>
                </a:tc>
                <a:extLst>
                  <a:ext uri="{0D108BD9-81ED-4DB2-BD59-A6C34878D82A}">
                    <a16:rowId xmlns:a16="http://schemas.microsoft.com/office/drawing/2014/main" val="4201062130"/>
                  </a:ext>
                </a:extLst>
              </a:tr>
              <a:tr h="355124">
                <a:tc>
                  <a:txBody>
                    <a:bodyPr/>
                    <a:lstStyle/>
                    <a:p>
                      <a:pPr algn="ctr" fontAlgn="ctr"/>
                      <a:r>
                        <a:rPr lang="es-CL" sz="1200" b="1" i="0" u="none" strike="noStrike" dirty="0">
                          <a:solidFill>
                            <a:schemeClr val="bg1"/>
                          </a:solidFill>
                          <a:effectLst/>
                          <a:latin typeface="Century Gothic" panose="020B0502020202020204" pitchFamily="34" charset="0"/>
                        </a:rPr>
                        <a:t>Tomás Vodanovic</a:t>
                      </a:r>
                    </a:p>
                  </a:txBody>
                  <a:tcPr marL="6350" marR="6350" marT="6350" marB="0" anchor="ctr">
                    <a:solidFill>
                      <a:srgbClr val="B2B42A"/>
                    </a:solidFill>
                  </a:tcPr>
                </a:tc>
                <a:tc>
                  <a:txBody>
                    <a:bodyPr/>
                    <a:lstStyle/>
                    <a:p>
                      <a:pPr algn="ctr" fontAlgn="ctr"/>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3,49</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3,34</a:t>
                      </a:r>
                    </a:p>
                  </a:txBody>
                  <a:tcPr marL="6350" marR="6350" marT="6350" marB="0" anchor="ctr">
                    <a:solidFill>
                      <a:schemeClr val="bg1">
                        <a:lumMod val="95000"/>
                      </a:schemeClr>
                    </a:solidFill>
                  </a:tcPr>
                </a:tc>
                <a:tc>
                  <a:txBody>
                    <a:bodyPr/>
                    <a:lstStyle/>
                    <a:p>
                      <a:pPr algn="ctr" fontAlgn="ctr"/>
                      <a:r>
                        <a:rPr lang="es-CL" sz="1200" b="0" i="0" u="none" strike="noStrike">
                          <a:solidFill>
                            <a:srgbClr val="000000"/>
                          </a:solidFill>
                          <a:effectLst/>
                          <a:latin typeface="Century Gothic" panose="020B0502020202020204" pitchFamily="34" charset="0"/>
                        </a:rPr>
                        <a:t>3,71</a:t>
                      </a:r>
                    </a:p>
                  </a:txBody>
                  <a:tcPr marL="6350" marR="6350" marT="6350" marB="0" anchor="ctr">
                    <a:solidFill>
                      <a:schemeClr val="bg1">
                        <a:lumMod val="95000"/>
                      </a:schemeClr>
                    </a:solidFill>
                  </a:tcPr>
                </a:tc>
                <a:tc>
                  <a:txBody>
                    <a:bodyPr/>
                    <a:lstStyle/>
                    <a:p>
                      <a:pPr algn="ctr" fontAlgn="ctr"/>
                      <a:r>
                        <a:rPr lang="es-CL" sz="1200" b="0" i="0" u="none" strike="noStrike" dirty="0">
                          <a:solidFill>
                            <a:srgbClr val="000000"/>
                          </a:solidFill>
                          <a:effectLst/>
                          <a:latin typeface="Century Gothic" panose="020B0502020202020204" pitchFamily="34" charset="0"/>
                        </a:rPr>
                        <a:t>4,06</a:t>
                      </a:r>
                    </a:p>
                  </a:txBody>
                  <a:tcPr marL="6350" marR="6350" marT="6350" marB="0" anchor="ctr">
                    <a:solidFill>
                      <a:schemeClr val="bg1">
                        <a:lumMod val="95000"/>
                      </a:schemeClr>
                    </a:solidFill>
                  </a:tcPr>
                </a:tc>
                <a:extLst>
                  <a:ext uri="{0D108BD9-81ED-4DB2-BD59-A6C34878D82A}">
                    <a16:rowId xmlns:a16="http://schemas.microsoft.com/office/drawing/2014/main" val="2656670417"/>
                  </a:ext>
                </a:extLst>
              </a:tr>
            </a:tbl>
          </a:graphicData>
        </a:graphic>
      </p:graphicFrame>
    </p:spTree>
    <p:extLst>
      <p:ext uri="{BB962C8B-B14F-4D97-AF65-F5344CB8AC3E}">
        <p14:creationId xmlns:p14="http://schemas.microsoft.com/office/powerpoint/2010/main" val="200349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32D975A-B33B-7E2E-E02B-21BC5CB3974B}"/>
              </a:ext>
            </a:extLst>
          </p:cNvPr>
          <p:cNvSpPr>
            <a:spLocks noGrp="1"/>
          </p:cNvSpPr>
          <p:nvPr>
            <p:ph type="sldNum" sz="quarter" idx="12"/>
          </p:nvPr>
        </p:nvSpPr>
        <p:spPr>
          <a:xfrm>
            <a:off x="8198778" y="6356350"/>
            <a:ext cx="780825" cy="365125"/>
          </a:xfrm>
        </p:spPr>
        <p:txBody>
          <a:bodyPr/>
          <a:lstStyle/>
          <a:p>
            <a:fld id="{1CF2D47E-0AF1-4C27-801F-64E3E5BF7F72}" type="slidenum">
              <a:rPr lang="en-US" smtClean="0"/>
              <a:t>6</a:t>
            </a:fld>
            <a:endParaRPr lang="en-US"/>
          </a:p>
        </p:txBody>
      </p:sp>
      <p:sp>
        <p:nvSpPr>
          <p:cNvPr id="10" name="Título 1">
            <a:extLst>
              <a:ext uri="{FF2B5EF4-FFF2-40B4-BE49-F238E27FC236}">
                <a16:creationId xmlns:a16="http://schemas.microsoft.com/office/drawing/2014/main" id="{2CDEB24E-3D13-A447-9E0F-F453CD6E37D8}"/>
              </a:ext>
            </a:extLst>
          </p:cNvPr>
          <p:cNvSpPr>
            <a:spLocks noGrp="1"/>
          </p:cNvSpPr>
          <p:nvPr>
            <p:ph type="title"/>
          </p:nvPr>
        </p:nvSpPr>
        <p:spPr>
          <a:xfrm>
            <a:off x="251520" y="395615"/>
            <a:ext cx="6042953" cy="728525"/>
          </a:xfrm>
        </p:spPr>
        <p:txBody>
          <a:bodyPr anchor="ctr">
            <a:noAutofit/>
          </a:bodyPr>
          <a:lstStyle/>
          <a:p>
            <a:pPr>
              <a:lnSpc>
                <a:spcPct val="100000"/>
              </a:lnSpc>
            </a:pPr>
            <a:r>
              <a:rPr lang="es-CL" sz="3200" dirty="0"/>
              <a:t>TOP TEN menciones </a:t>
            </a:r>
            <a:r>
              <a:rPr lang="es-CL" sz="3200" dirty="0">
                <a:solidFill>
                  <a:srgbClr val="96332F"/>
                </a:solidFill>
              </a:rPr>
              <a:t>NEGATIVAS agosto 2024 </a:t>
            </a:r>
            <a:endParaRPr lang="es-CL" dirty="0">
              <a:solidFill>
                <a:srgbClr val="96332F"/>
              </a:solidFill>
            </a:endParaRPr>
          </a:p>
        </p:txBody>
      </p:sp>
      <p:sp>
        <p:nvSpPr>
          <p:cNvPr id="11" name="CuadroTexto 10">
            <a:extLst>
              <a:ext uri="{FF2B5EF4-FFF2-40B4-BE49-F238E27FC236}">
                <a16:creationId xmlns:a16="http://schemas.microsoft.com/office/drawing/2014/main" id="{679551C4-8D58-CB4E-A626-95FA6B841F90}"/>
              </a:ext>
            </a:extLst>
          </p:cNvPr>
          <p:cNvSpPr txBox="1"/>
          <p:nvPr/>
        </p:nvSpPr>
        <p:spPr>
          <a:xfrm>
            <a:off x="805902" y="1589304"/>
            <a:ext cx="7741601" cy="523220"/>
          </a:xfrm>
          <a:prstGeom prst="rect">
            <a:avLst/>
          </a:prstGeom>
          <a:noFill/>
        </p:spPr>
        <p:txBody>
          <a:bodyPr wrap="square">
            <a:spAutoFit/>
          </a:bodyPr>
          <a:lstStyle/>
          <a:p>
            <a:r>
              <a:rPr lang="es-CL" sz="1600" dirty="0">
                <a:solidFill>
                  <a:schemeClr val="tx1">
                    <a:lumMod val="75000"/>
                    <a:lumOff val="25000"/>
                  </a:schemeClr>
                </a:solidFill>
                <a:latin typeface="Century Gothic" panose="020B0502020202020204" pitchFamily="34" charset="0"/>
                <a:cs typeface="Calibri" panose="020F0502020204030204" pitchFamily="34" charset="0"/>
              </a:rPr>
              <a:t>¿Qué personaje público ha </a:t>
            </a:r>
            <a:r>
              <a:rPr lang="es-CL" sz="1600" b="1" dirty="0">
                <a:solidFill>
                  <a:schemeClr val="tx1">
                    <a:lumMod val="75000"/>
                    <a:lumOff val="25000"/>
                  </a:schemeClr>
                </a:solidFill>
                <a:latin typeface="Century Gothic" panose="020B0502020202020204" pitchFamily="34" charset="0"/>
                <a:cs typeface="Calibri" panose="020F0502020204030204" pitchFamily="34" charset="0"/>
              </a:rPr>
              <a:t>mostrado liderazgo POLÍTICO </a:t>
            </a:r>
            <a:r>
              <a:rPr lang="es-CL" sz="1600" b="1" dirty="0">
                <a:solidFill>
                  <a:srgbClr val="96332F"/>
                </a:solidFill>
                <a:latin typeface="Century Gothic" panose="020B0502020202020204" pitchFamily="34" charset="0"/>
                <a:cs typeface="Calibri" panose="020F0502020204030204" pitchFamily="34" charset="0"/>
              </a:rPr>
              <a:t>NEGATIVO</a:t>
            </a:r>
            <a:r>
              <a:rPr lang="es-CL" sz="1600" dirty="0">
                <a:solidFill>
                  <a:schemeClr val="tx1">
                    <a:lumMod val="75000"/>
                    <a:lumOff val="25000"/>
                  </a:schemeClr>
                </a:solidFill>
                <a:latin typeface="Century Gothic" panose="020B0502020202020204" pitchFamily="34" charset="0"/>
                <a:cs typeface="Calibri" panose="020F0502020204030204" pitchFamily="34" charset="0"/>
              </a:rPr>
              <a:t>?</a:t>
            </a:r>
          </a:p>
          <a:p>
            <a:pPr algn="ctr"/>
            <a:r>
              <a:rPr lang="es-CL" sz="1200" b="1" dirty="0">
                <a:solidFill>
                  <a:schemeClr val="tx1">
                    <a:lumMod val="75000"/>
                    <a:lumOff val="25000"/>
                  </a:schemeClr>
                </a:solidFill>
                <a:latin typeface="Century Gothic" panose="020B0502020202020204" pitchFamily="34" charset="0"/>
                <a:cs typeface="Calibri" panose="020F0502020204030204" pitchFamily="34" charset="0"/>
              </a:rPr>
              <a:t>Respuestas espontáneas </a:t>
            </a:r>
            <a:endParaRPr lang="es-CL" sz="1200" b="1" dirty="0">
              <a:solidFill>
                <a:schemeClr val="tx1">
                  <a:lumMod val="75000"/>
                  <a:lumOff val="25000"/>
                </a:schemeClr>
              </a:solidFill>
              <a:latin typeface="Century Gothic" panose="020B0502020202020204" pitchFamily="34" charset="0"/>
            </a:endParaRPr>
          </a:p>
        </p:txBody>
      </p:sp>
      <p:sp>
        <p:nvSpPr>
          <p:cNvPr id="13" name="Rectángulo 12">
            <a:extLst>
              <a:ext uri="{FF2B5EF4-FFF2-40B4-BE49-F238E27FC236}">
                <a16:creationId xmlns:a16="http://schemas.microsoft.com/office/drawing/2014/main" id="{E086D708-5FE9-394A-80F1-99E7E89A99C3}"/>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graphicFrame>
        <p:nvGraphicFramePr>
          <p:cNvPr id="9" name="Marcador de contenido 6">
            <a:extLst>
              <a:ext uri="{FF2B5EF4-FFF2-40B4-BE49-F238E27FC236}">
                <a16:creationId xmlns:a16="http://schemas.microsoft.com/office/drawing/2014/main" id="{8489D4CC-013A-334F-83E8-731C80C5DA9A}"/>
              </a:ext>
            </a:extLst>
          </p:cNvPr>
          <p:cNvGraphicFramePr>
            <a:graphicFrameLocks/>
          </p:cNvGraphicFramePr>
          <p:nvPr>
            <p:extLst>
              <p:ext uri="{D42A27DB-BD31-4B8C-83A1-F6EECF244321}">
                <p14:modId xmlns:p14="http://schemas.microsoft.com/office/powerpoint/2010/main" val="589322531"/>
              </p:ext>
            </p:extLst>
          </p:nvPr>
        </p:nvGraphicFramePr>
        <p:xfrm>
          <a:off x="319275" y="2251666"/>
          <a:ext cx="8430828" cy="3906364"/>
        </p:xfrm>
        <a:graphic>
          <a:graphicData uri="http://schemas.openxmlformats.org/drawingml/2006/table">
            <a:tbl>
              <a:tblPr firstRow="1" firstCol="1">
                <a:tableStyleId>{93296810-A885-4BE3-A3E7-6D5BEEA58F35}</a:tableStyleId>
              </a:tblPr>
              <a:tblGrid>
                <a:gridCol w="1405138">
                  <a:extLst>
                    <a:ext uri="{9D8B030D-6E8A-4147-A177-3AD203B41FA5}">
                      <a16:colId xmlns:a16="http://schemas.microsoft.com/office/drawing/2014/main" val="132243744"/>
                    </a:ext>
                  </a:extLst>
                </a:gridCol>
                <a:gridCol w="1405138">
                  <a:extLst>
                    <a:ext uri="{9D8B030D-6E8A-4147-A177-3AD203B41FA5}">
                      <a16:colId xmlns:a16="http://schemas.microsoft.com/office/drawing/2014/main" val="2646220675"/>
                    </a:ext>
                  </a:extLst>
                </a:gridCol>
                <a:gridCol w="1405138">
                  <a:extLst>
                    <a:ext uri="{9D8B030D-6E8A-4147-A177-3AD203B41FA5}">
                      <a16:colId xmlns:a16="http://schemas.microsoft.com/office/drawing/2014/main" val="1402856085"/>
                    </a:ext>
                  </a:extLst>
                </a:gridCol>
                <a:gridCol w="1405138">
                  <a:extLst>
                    <a:ext uri="{9D8B030D-6E8A-4147-A177-3AD203B41FA5}">
                      <a16:colId xmlns:a16="http://schemas.microsoft.com/office/drawing/2014/main" val="2895595286"/>
                    </a:ext>
                  </a:extLst>
                </a:gridCol>
                <a:gridCol w="1405138">
                  <a:extLst>
                    <a:ext uri="{9D8B030D-6E8A-4147-A177-3AD203B41FA5}">
                      <a16:colId xmlns:a16="http://schemas.microsoft.com/office/drawing/2014/main" val="3296942021"/>
                    </a:ext>
                  </a:extLst>
                </a:gridCol>
                <a:gridCol w="1405138">
                  <a:extLst>
                    <a:ext uri="{9D8B030D-6E8A-4147-A177-3AD203B41FA5}">
                      <a16:colId xmlns:a16="http://schemas.microsoft.com/office/drawing/2014/main" val="2870968044"/>
                    </a:ext>
                  </a:extLst>
                </a:gridCol>
              </a:tblGrid>
              <a:tr h="355124">
                <a:tc>
                  <a:txBody>
                    <a:bodyPr/>
                    <a:lstStyle/>
                    <a:p>
                      <a:pPr algn="ctr" fontAlgn="b"/>
                      <a:endParaRPr lang="es-CL" sz="1400" b="0" i="0" u="none" strike="noStrike" dirty="0">
                        <a:solidFill>
                          <a:srgbClr val="000000"/>
                        </a:solidFill>
                        <a:effectLst/>
                        <a:latin typeface="Calibri" panose="020F0502020204030204" pitchFamily="34" charset="0"/>
                        <a:cs typeface="Calibri" panose="020F0502020204030204" pitchFamily="34" charset="0"/>
                      </a:endParaRPr>
                    </a:p>
                  </a:txBody>
                  <a:tcPr marL="4763" marR="4763" marT="4763" marB="0" anchor="ctr">
                    <a:no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Abril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96332F"/>
                    </a:solid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Mayo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96332F"/>
                    </a:solid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Junio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96332F"/>
                    </a:solid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Julio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96332F"/>
                    </a:solidFill>
                  </a:tcPr>
                </a:tc>
                <a:tc>
                  <a:txBody>
                    <a:bodyPr/>
                    <a:lstStyle/>
                    <a:p>
                      <a:pPr algn="ctr" fontAlgn="b"/>
                      <a:r>
                        <a:rPr lang="es-CL" sz="1200" b="1" u="none" strike="noStrike" dirty="0">
                          <a:effectLst/>
                          <a:latin typeface="Century Gothic" panose="020B0502020202020204" pitchFamily="34" charset="0"/>
                          <a:cs typeface="Calibri" panose="020F0502020204030204" pitchFamily="34" charset="0"/>
                        </a:rPr>
                        <a:t>Agosto 2024</a:t>
                      </a:r>
                      <a:endParaRPr lang="es-CL" sz="1200" b="1" i="0" u="none" strike="noStrike" dirty="0">
                        <a:solidFill>
                          <a:srgbClr val="000000"/>
                        </a:solidFill>
                        <a:effectLst/>
                        <a:latin typeface="Century Gothic" panose="020B0502020202020204" pitchFamily="34" charset="0"/>
                        <a:cs typeface="Calibri" panose="020F0502020204030204" pitchFamily="34" charset="0"/>
                      </a:endParaRPr>
                    </a:p>
                  </a:txBody>
                  <a:tcPr marL="4763" marR="4763" marT="4763" marB="0" anchor="ctr">
                    <a:solidFill>
                      <a:srgbClr val="96332F"/>
                    </a:solidFill>
                  </a:tcPr>
                </a:tc>
                <a:extLst>
                  <a:ext uri="{0D108BD9-81ED-4DB2-BD59-A6C34878D82A}">
                    <a16:rowId xmlns:a16="http://schemas.microsoft.com/office/drawing/2014/main" val="3945316922"/>
                  </a:ext>
                </a:extLst>
              </a:tr>
              <a:tr h="355124">
                <a:tc>
                  <a:txBody>
                    <a:bodyPr/>
                    <a:lstStyle/>
                    <a:p>
                      <a:pPr algn="ctr" fontAlgn="b"/>
                      <a:r>
                        <a:rPr lang="es-CL" sz="1200" b="1" i="0" u="none" strike="noStrike" dirty="0">
                          <a:solidFill>
                            <a:schemeClr val="bg1"/>
                          </a:solidFill>
                          <a:effectLst/>
                          <a:latin typeface="Century Gothic" panose="020B0502020202020204" pitchFamily="34" charset="0"/>
                        </a:rPr>
                        <a:t>Gabriel </a:t>
                      </a:r>
                      <a:r>
                        <a:rPr lang="es-CL" sz="1200" b="1" i="0" u="none" strike="noStrike" dirty="0" err="1">
                          <a:solidFill>
                            <a:schemeClr val="bg1"/>
                          </a:solidFill>
                          <a:effectLst/>
                          <a:latin typeface="Century Gothic" panose="020B0502020202020204" pitchFamily="34" charset="0"/>
                        </a:rPr>
                        <a:t>Boric</a:t>
                      </a:r>
                      <a:endParaRPr lang="es-CL" sz="1200" b="1" i="0" u="none" strike="noStrike" dirty="0">
                        <a:solidFill>
                          <a:schemeClr val="bg1"/>
                        </a:solidFill>
                        <a:effectLst/>
                        <a:latin typeface="Century Gothic" panose="020B0502020202020204" pitchFamily="34" charset="0"/>
                      </a:endParaRP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34,80</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33,15</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28,24</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22,06</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23,62</a:t>
                      </a:r>
                    </a:p>
                  </a:txBody>
                  <a:tcPr marL="6350" marR="6350" marT="6350" marB="0" anchor="ctr">
                    <a:solidFill>
                      <a:schemeClr val="bg1">
                        <a:lumMod val="95000"/>
                      </a:schemeClr>
                    </a:solidFill>
                  </a:tcPr>
                </a:tc>
                <a:extLst>
                  <a:ext uri="{0D108BD9-81ED-4DB2-BD59-A6C34878D82A}">
                    <a16:rowId xmlns:a16="http://schemas.microsoft.com/office/drawing/2014/main" val="48142824"/>
                  </a:ext>
                </a:extLst>
              </a:tr>
              <a:tr h="355124">
                <a:tc>
                  <a:txBody>
                    <a:bodyPr/>
                    <a:lstStyle/>
                    <a:p>
                      <a:pPr algn="ctr" fontAlgn="b"/>
                      <a:r>
                        <a:rPr lang="es-CL" sz="1200" b="1" i="0" u="none" strike="noStrike" dirty="0">
                          <a:solidFill>
                            <a:schemeClr val="bg1"/>
                          </a:solidFill>
                          <a:effectLst/>
                          <a:latin typeface="Century Gothic" panose="020B0502020202020204" pitchFamily="34" charset="0"/>
                        </a:rPr>
                        <a:t>José Antonio Kast</a:t>
                      </a: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10,73</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16,86</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22,05</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15,69</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20,88</a:t>
                      </a:r>
                    </a:p>
                  </a:txBody>
                  <a:tcPr marL="6350" marR="6350" marT="6350" marB="0" anchor="ctr">
                    <a:solidFill>
                      <a:schemeClr val="bg1">
                        <a:lumMod val="95000"/>
                      </a:schemeClr>
                    </a:solidFill>
                  </a:tcPr>
                </a:tc>
                <a:extLst>
                  <a:ext uri="{0D108BD9-81ED-4DB2-BD59-A6C34878D82A}">
                    <a16:rowId xmlns:a16="http://schemas.microsoft.com/office/drawing/2014/main" val="3803643761"/>
                  </a:ext>
                </a:extLst>
              </a:tr>
              <a:tr h="355124">
                <a:tc>
                  <a:txBody>
                    <a:bodyPr/>
                    <a:lstStyle/>
                    <a:p>
                      <a:pPr algn="ctr" fontAlgn="b"/>
                      <a:r>
                        <a:rPr lang="es-CL" sz="1200" b="1" i="0" u="none" strike="noStrike">
                          <a:solidFill>
                            <a:schemeClr val="bg1"/>
                          </a:solidFill>
                          <a:effectLst/>
                          <a:latin typeface="Century Gothic" panose="020B0502020202020204" pitchFamily="34" charset="0"/>
                        </a:rPr>
                        <a:t>Camila Vallejo</a:t>
                      </a: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26,97</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21,44</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21,72</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19,36</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20,02</a:t>
                      </a:r>
                    </a:p>
                  </a:txBody>
                  <a:tcPr marL="6350" marR="6350" marT="6350" marB="0" anchor="ctr">
                    <a:solidFill>
                      <a:schemeClr val="bg1">
                        <a:lumMod val="95000"/>
                      </a:schemeClr>
                    </a:solidFill>
                  </a:tcPr>
                </a:tc>
                <a:extLst>
                  <a:ext uri="{0D108BD9-81ED-4DB2-BD59-A6C34878D82A}">
                    <a16:rowId xmlns:a16="http://schemas.microsoft.com/office/drawing/2014/main" val="1838914979"/>
                  </a:ext>
                </a:extLst>
              </a:tr>
              <a:tr h="355124">
                <a:tc>
                  <a:txBody>
                    <a:bodyPr/>
                    <a:lstStyle/>
                    <a:p>
                      <a:pPr algn="ctr" fontAlgn="b"/>
                      <a:r>
                        <a:rPr lang="es-CL" sz="1200" b="1" i="0" u="none" strike="noStrike">
                          <a:solidFill>
                            <a:schemeClr val="bg1"/>
                          </a:solidFill>
                          <a:effectLst/>
                          <a:latin typeface="Century Gothic" panose="020B0502020202020204" pitchFamily="34" charset="0"/>
                        </a:rPr>
                        <a:t>Carolina Tohá</a:t>
                      </a: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20,32</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20,94</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17,10</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15,92</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19,63</a:t>
                      </a:r>
                    </a:p>
                  </a:txBody>
                  <a:tcPr marL="6350" marR="6350" marT="6350" marB="0" anchor="ctr">
                    <a:solidFill>
                      <a:schemeClr val="bg1">
                        <a:lumMod val="95000"/>
                      </a:schemeClr>
                    </a:solidFill>
                  </a:tcPr>
                </a:tc>
                <a:extLst>
                  <a:ext uri="{0D108BD9-81ED-4DB2-BD59-A6C34878D82A}">
                    <a16:rowId xmlns:a16="http://schemas.microsoft.com/office/drawing/2014/main" val="4051628857"/>
                  </a:ext>
                </a:extLst>
              </a:tr>
              <a:tr h="355124">
                <a:tc>
                  <a:txBody>
                    <a:bodyPr/>
                    <a:lstStyle/>
                    <a:p>
                      <a:pPr algn="ctr" fontAlgn="b"/>
                      <a:r>
                        <a:rPr lang="es-CL" sz="1200" b="1" i="0" u="none" strike="noStrike" dirty="0">
                          <a:solidFill>
                            <a:schemeClr val="bg1"/>
                          </a:solidFill>
                          <a:effectLst/>
                          <a:latin typeface="Century Gothic" panose="020B0502020202020204" pitchFamily="34" charset="0"/>
                        </a:rPr>
                        <a:t>Evelyn </a:t>
                      </a:r>
                      <a:r>
                        <a:rPr lang="es-CL" sz="1200" b="1" i="0" u="none" strike="noStrike" dirty="0" err="1">
                          <a:solidFill>
                            <a:schemeClr val="bg1"/>
                          </a:solidFill>
                          <a:effectLst/>
                          <a:latin typeface="Century Gothic" panose="020B0502020202020204" pitchFamily="34" charset="0"/>
                        </a:rPr>
                        <a:t>Matthei</a:t>
                      </a:r>
                      <a:endParaRPr lang="es-CL" sz="1200" b="1" i="0" u="none" strike="noStrike" dirty="0">
                        <a:solidFill>
                          <a:schemeClr val="bg1"/>
                        </a:solidFill>
                        <a:effectLst/>
                        <a:latin typeface="Century Gothic" panose="020B0502020202020204" pitchFamily="34" charset="0"/>
                      </a:endParaRP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7,01</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5,69</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7,55</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10,53</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14,86</a:t>
                      </a:r>
                    </a:p>
                  </a:txBody>
                  <a:tcPr marL="6350" marR="6350" marT="6350" marB="0" anchor="ctr">
                    <a:solidFill>
                      <a:schemeClr val="bg1">
                        <a:lumMod val="95000"/>
                      </a:schemeClr>
                    </a:solidFill>
                  </a:tcPr>
                </a:tc>
                <a:extLst>
                  <a:ext uri="{0D108BD9-81ED-4DB2-BD59-A6C34878D82A}">
                    <a16:rowId xmlns:a16="http://schemas.microsoft.com/office/drawing/2014/main" val="3553682900"/>
                  </a:ext>
                </a:extLst>
              </a:tr>
              <a:tr h="355124">
                <a:tc>
                  <a:txBody>
                    <a:bodyPr/>
                    <a:lstStyle/>
                    <a:p>
                      <a:pPr algn="ctr" fontAlgn="b"/>
                      <a:r>
                        <a:rPr lang="es-CL" sz="1200" b="1" i="0" u="none" strike="noStrike" dirty="0">
                          <a:solidFill>
                            <a:schemeClr val="bg1"/>
                          </a:solidFill>
                          <a:effectLst/>
                          <a:latin typeface="Century Gothic" panose="020B0502020202020204" pitchFamily="34" charset="0"/>
                        </a:rPr>
                        <a:t>Javier Macaya</a:t>
                      </a: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7,77</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4,12</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5,15</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19,29</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13,18</a:t>
                      </a:r>
                    </a:p>
                  </a:txBody>
                  <a:tcPr marL="6350" marR="6350" marT="6350" marB="0" anchor="ctr">
                    <a:solidFill>
                      <a:schemeClr val="bg1">
                        <a:lumMod val="95000"/>
                      </a:schemeClr>
                    </a:solidFill>
                  </a:tcPr>
                </a:tc>
                <a:extLst>
                  <a:ext uri="{0D108BD9-81ED-4DB2-BD59-A6C34878D82A}">
                    <a16:rowId xmlns:a16="http://schemas.microsoft.com/office/drawing/2014/main" val="2666852080"/>
                  </a:ext>
                </a:extLst>
              </a:tr>
              <a:tr h="355124">
                <a:tc>
                  <a:txBody>
                    <a:bodyPr/>
                    <a:lstStyle/>
                    <a:p>
                      <a:pPr algn="ctr" fontAlgn="b"/>
                      <a:r>
                        <a:rPr lang="es-CL" sz="1200" b="1" i="0" u="none" strike="noStrike" dirty="0">
                          <a:solidFill>
                            <a:schemeClr val="bg1"/>
                          </a:solidFill>
                          <a:effectLst/>
                          <a:latin typeface="Century Gothic" panose="020B0502020202020204" pitchFamily="34" charset="0"/>
                        </a:rPr>
                        <a:t>Lautaro Carmona</a:t>
                      </a: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3,62</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4,20</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8,78</a:t>
                      </a:r>
                    </a:p>
                  </a:txBody>
                  <a:tcPr marL="6350" marR="6350" marT="6350" marB="0" anchor="ctr">
                    <a:solidFill>
                      <a:schemeClr val="bg1">
                        <a:lumMod val="95000"/>
                      </a:schemeClr>
                    </a:solidFill>
                  </a:tcPr>
                </a:tc>
                <a:extLst>
                  <a:ext uri="{0D108BD9-81ED-4DB2-BD59-A6C34878D82A}">
                    <a16:rowId xmlns:a16="http://schemas.microsoft.com/office/drawing/2014/main" val="4008169738"/>
                  </a:ext>
                </a:extLst>
              </a:tr>
              <a:tr h="355124">
                <a:tc>
                  <a:txBody>
                    <a:bodyPr/>
                    <a:lstStyle/>
                    <a:p>
                      <a:pPr algn="ctr" fontAlgn="b"/>
                      <a:r>
                        <a:rPr lang="es-CL" sz="1200" b="1" i="0" u="none" strike="noStrike" dirty="0">
                          <a:solidFill>
                            <a:schemeClr val="bg1"/>
                          </a:solidFill>
                          <a:effectLst/>
                          <a:latin typeface="Century Gothic" panose="020B0502020202020204" pitchFamily="34" charset="0"/>
                        </a:rPr>
                        <a:t>Karla Rubilar</a:t>
                      </a: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4,05</a:t>
                      </a:r>
                    </a:p>
                  </a:txBody>
                  <a:tcPr marL="6350" marR="6350" marT="6350" marB="0" anchor="ctr">
                    <a:solidFill>
                      <a:schemeClr val="bg1">
                        <a:lumMod val="95000"/>
                      </a:schemeClr>
                    </a:solidFill>
                  </a:tcPr>
                </a:tc>
                <a:extLst>
                  <a:ext uri="{0D108BD9-81ED-4DB2-BD59-A6C34878D82A}">
                    <a16:rowId xmlns:a16="http://schemas.microsoft.com/office/drawing/2014/main" val="4104650387"/>
                  </a:ext>
                </a:extLst>
              </a:tr>
              <a:tr h="355124">
                <a:tc>
                  <a:txBody>
                    <a:bodyPr/>
                    <a:lstStyle/>
                    <a:p>
                      <a:pPr algn="ctr" fontAlgn="b"/>
                      <a:r>
                        <a:rPr lang="es-CL" sz="1200" b="1" i="0" u="none" strike="noStrike" dirty="0">
                          <a:solidFill>
                            <a:schemeClr val="bg1"/>
                          </a:solidFill>
                          <a:effectLst/>
                          <a:latin typeface="Century Gothic" panose="020B0502020202020204" pitchFamily="34" charset="0"/>
                        </a:rPr>
                        <a:t>Johannes Kaiser</a:t>
                      </a: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4,82</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3,88</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3,94</a:t>
                      </a:r>
                    </a:p>
                  </a:txBody>
                  <a:tcPr marL="6350" marR="6350" marT="6350" marB="0" anchor="ctr">
                    <a:solidFill>
                      <a:schemeClr val="bg1">
                        <a:lumMod val="95000"/>
                      </a:schemeClr>
                    </a:solidFill>
                  </a:tcPr>
                </a:tc>
                <a:extLst>
                  <a:ext uri="{0D108BD9-81ED-4DB2-BD59-A6C34878D82A}">
                    <a16:rowId xmlns:a16="http://schemas.microsoft.com/office/drawing/2014/main" val="4201062130"/>
                  </a:ext>
                </a:extLst>
              </a:tr>
              <a:tr h="355124">
                <a:tc>
                  <a:txBody>
                    <a:bodyPr/>
                    <a:lstStyle/>
                    <a:p>
                      <a:pPr algn="ctr" fontAlgn="b"/>
                      <a:r>
                        <a:rPr lang="es-CL" sz="1200" b="1" i="0" u="none" strike="noStrike" dirty="0">
                          <a:solidFill>
                            <a:schemeClr val="bg1"/>
                          </a:solidFill>
                          <a:effectLst/>
                          <a:latin typeface="Century Gothic" panose="020B0502020202020204" pitchFamily="34" charset="0"/>
                        </a:rPr>
                        <a:t>Daniel Jadue</a:t>
                      </a:r>
                    </a:p>
                  </a:txBody>
                  <a:tcPr marL="6350" marR="6350" marT="6350" marB="0" anchor="ctr">
                    <a:solidFill>
                      <a:srgbClr val="B2B42A"/>
                    </a:solidFill>
                  </a:tcPr>
                </a:tc>
                <a:tc>
                  <a:txBody>
                    <a:bodyPr/>
                    <a:lstStyle/>
                    <a:p>
                      <a:pPr algn="ctr" fontAlgn="b"/>
                      <a:r>
                        <a:rPr lang="es-CL" sz="1200" b="0" i="0" u="none" strike="noStrike">
                          <a:solidFill>
                            <a:srgbClr val="000000"/>
                          </a:solidFill>
                          <a:effectLst/>
                          <a:latin typeface="Century Gothic" panose="020B0502020202020204" pitchFamily="34" charset="0"/>
                        </a:rPr>
                        <a:t>15,58</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18,51</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16,25</a:t>
                      </a:r>
                    </a:p>
                  </a:txBody>
                  <a:tcPr marL="6350" marR="6350" marT="6350" marB="0" anchor="ctr">
                    <a:solidFill>
                      <a:schemeClr val="bg1">
                        <a:lumMod val="95000"/>
                      </a:schemeClr>
                    </a:solidFill>
                  </a:tcPr>
                </a:tc>
                <a:tc>
                  <a:txBody>
                    <a:bodyPr/>
                    <a:lstStyle/>
                    <a:p>
                      <a:pPr algn="ctr" fontAlgn="b"/>
                      <a:r>
                        <a:rPr lang="es-CL" sz="1200" b="0" i="0" u="none" strike="noStrike">
                          <a:solidFill>
                            <a:srgbClr val="000000"/>
                          </a:solidFill>
                          <a:effectLst/>
                          <a:latin typeface="Century Gothic" panose="020B0502020202020204" pitchFamily="34" charset="0"/>
                        </a:rPr>
                        <a:t>5,59</a:t>
                      </a:r>
                    </a:p>
                  </a:txBody>
                  <a:tcPr marL="6350" marR="6350" marT="6350" marB="0" anchor="ctr">
                    <a:solidFill>
                      <a:schemeClr val="bg1">
                        <a:lumMod val="95000"/>
                      </a:schemeClr>
                    </a:solidFill>
                  </a:tcPr>
                </a:tc>
                <a:tc>
                  <a:txBody>
                    <a:bodyPr/>
                    <a:lstStyle/>
                    <a:p>
                      <a:pPr algn="ctr" fontAlgn="b"/>
                      <a:r>
                        <a:rPr lang="es-CL" sz="1200" b="0" i="0" u="none" strike="noStrike" dirty="0">
                          <a:solidFill>
                            <a:srgbClr val="000000"/>
                          </a:solidFill>
                          <a:effectLst/>
                          <a:latin typeface="Century Gothic" panose="020B0502020202020204" pitchFamily="34" charset="0"/>
                        </a:rPr>
                        <a:t>3,59</a:t>
                      </a:r>
                    </a:p>
                  </a:txBody>
                  <a:tcPr marL="6350" marR="6350" marT="6350" marB="0" anchor="ctr">
                    <a:solidFill>
                      <a:schemeClr val="bg1">
                        <a:lumMod val="95000"/>
                      </a:schemeClr>
                    </a:solidFill>
                  </a:tcPr>
                </a:tc>
                <a:extLst>
                  <a:ext uri="{0D108BD9-81ED-4DB2-BD59-A6C34878D82A}">
                    <a16:rowId xmlns:a16="http://schemas.microsoft.com/office/drawing/2014/main" val="2656670417"/>
                  </a:ext>
                </a:extLst>
              </a:tr>
            </a:tbl>
          </a:graphicData>
        </a:graphic>
      </p:graphicFrame>
    </p:spTree>
    <p:extLst>
      <p:ext uri="{BB962C8B-B14F-4D97-AF65-F5344CB8AC3E}">
        <p14:creationId xmlns:p14="http://schemas.microsoft.com/office/powerpoint/2010/main" val="284730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10;&#10;Descripción generada automáticamente">
            <a:extLst>
              <a:ext uri="{FF2B5EF4-FFF2-40B4-BE49-F238E27FC236}">
                <a16:creationId xmlns:a16="http://schemas.microsoft.com/office/drawing/2014/main" id="{4EB51D78-6F02-6E4A-95BF-7B96C99F3AD2}"/>
              </a:ext>
            </a:extLst>
          </p:cNvPr>
          <p:cNvPicPr>
            <a:picLocks noChangeAspect="1"/>
          </p:cNvPicPr>
          <p:nvPr/>
        </p:nvPicPr>
        <p:blipFill>
          <a:blip r:embed="rId3"/>
          <a:stretch>
            <a:fillRect/>
          </a:stretch>
        </p:blipFill>
        <p:spPr>
          <a:xfrm>
            <a:off x="0" y="2101096"/>
            <a:ext cx="9144000" cy="4156684"/>
          </a:xfrm>
          <a:prstGeom prst="rect">
            <a:avLst/>
          </a:prstGeom>
        </p:spPr>
      </p:pic>
      <p:sp>
        <p:nvSpPr>
          <p:cNvPr id="4" name="Marcador de número de diapositiva 3">
            <a:extLst>
              <a:ext uri="{FF2B5EF4-FFF2-40B4-BE49-F238E27FC236}">
                <a16:creationId xmlns:a16="http://schemas.microsoft.com/office/drawing/2014/main" id="{F0B6A574-25FB-7B1B-9217-27E54152C8E8}"/>
              </a:ext>
            </a:extLst>
          </p:cNvPr>
          <p:cNvSpPr>
            <a:spLocks noGrp="1"/>
          </p:cNvSpPr>
          <p:nvPr>
            <p:ph type="sldNum" sz="quarter" idx="12"/>
          </p:nvPr>
        </p:nvSpPr>
        <p:spPr/>
        <p:txBody>
          <a:bodyPr vert="horz" lIns="68580" tIns="34290" rIns="68580" bIns="34290" rtlCol="0" anchor="ctr">
            <a:normAutofit/>
          </a:bodyPr>
          <a:lstStyle/>
          <a:p>
            <a:pPr>
              <a:spcAft>
                <a:spcPts val="450"/>
              </a:spcAft>
            </a:pPr>
            <a:fld id="{1CF2D47E-0AF1-4C27-801F-64E3E5BF7F72}" type="slidenum">
              <a:rPr lang="en-US">
                <a:solidFill>
                  <a:srgbClr val="FFFFFF"/>
                </a:solidFill>
              </a:rPr>
              <a:pPr>
                <a:spcAft>
                  <a:spcPts val="450"/>
                </a:spcAft>
              </a:pPr>
              <a:t>7</a:t>
            </a:fld>
            <a:endParaRPr lang="en-US">
              <a:solidFill>
                <a:srgbClr val="FFFFFF"/>
              </a:solidFill>
            </a:endParaRPr>
          </a:p>
        </p:txBody>
      </p:sp>
      <p:sp>
        <p:nvSpPr>
          <p:cNvPr id="16" name="CuadroTexto 15">
            <a:extLst>
              <a:ext uri="{FF2B5EF4-FFF2-40B4-BE49-F238E27FC236}">
                <a16:creationId xmlns:a16="http://schemas.microsoft.com/office/drawing/2014/main" id="{1DA79153-921E-8DA1-1784-4CB5546CF5AF}"/>
              </a:ext>
            </a:extLst>
          </p:cNvPr>
          <p:cNvSpPr txBox="1"/>
          <p:nvPr/>
        </p:nvSpPr>
        <p:spPr>
          <a:xfrm>
            <a:off x="359166" y="1557556"/>
            <a:ext cx="8425668" cy="523220"/>
          </a:xfrm>
          <a:prstGeom prst="rect">
            <a:avLst/>
          </a:prstGeom>
          <a:noFill/>
        </p:spPr>
        <p:txBody>
          <a:bodyPr wrap="square" rtlCol="0">
            <a:spAutoFit/>
          </a:bodyPr>
          <a:lstStyle/>
          <a:p>
            <a:pPr algn="ctr"/>
            <a:r>
              <a:rPr lang="es-CL" sz="1400" dirty="0">
                <a:latin typeface="Century Gothic" panose="020B0502020202020204" pitchFamily="34" charset="0"/>
                <a:ea typeface="Calibri" panose="020F0502020204030204" pitchFamily="34" charset="0"/>
                <a:cs typeface="Calibri" panose="020F0502020204030204" pitchFamily="34" charset="0"/>
              </a:rPr>
              <a:t>Se presenta la evaluación neta de los 10 liderazgos con la mayor cantidad de menciones. </a:t>
            </a:r>
          </a:p>
          <a:p>
            <a:pPr algn="ctr"/>
            <a:r>
              <a:rPr lang="es-CL" sz="1400" dirty="0">
                <a:latin typeface="Century Gothic" panose="020B0502020202020204" pitchFamily="34" charset="0"/>
                <a:ea typeface="Calibri" panose="020F0502020204030204" pitchFamily="34" charset="0"/>
                <a:cs typeface="Calibri" panose="020F0502020204030204" pitchFamily="34" charset="0"/>
              </a:rPr>
              <a:t>La evaluación neta corresponde a la diferencia entre evaluaciones positivas y negativas</a:t>
            </a:r>
          </a:p>
        </p:txBody>
      </p:sp>
      <p:sp>
        <p:nvSpPr>
          <p:cNvPr id="10" name="Título 1">
            <a:extLst>
              <a:ext uri="{FF2B5EF4-FFF2-40B4-BE49-F238E27FC236}">
                <a16:creationId xmlns:a16="http://schemas.microsoft.com/office/drawing/2014/main" id="{925F44CA-8683-0041-B3A3-EF6E741798E2}"/>
              </a:ext>
            </a:extLst>
          </p:cNvPr>
          <p:cNvSpPr txBox="1">
            <a:spLocks/>
          </p:cNvSpPr>
          <p:nvPr/>
        </p:nvSpPr>
        <p:spPr>
          <a:xfrm>
            <a:off x="251520" y="395615"/>
            <a:ext cx="6042953" cy="728525"/>
          </a:xfrm>
          <a:prstGeom prst="rect">
            <a:avLst/>
          </a:prstGeom>
        </p:spPr>
        <p:txBody>
          <a:bodyPr vert="horz" lIns="91440" tIns="45720" rIns="91440" bIns="45720" rtlCol="0" anchor="ctr">
            <a:noAutofit/>
          </a:bodyPr>
          <a:lstStyle>
            <a:lvl1pPr marL="134541" indent="0" algn="l" defTabSz="685800" rtl="0" eaLnBrk="1" latinLnBrk="0" hangingPunct="1">
              <a:lnSpc>
                <a:spcPct val="120000"/>
              </a:lnSpc>
              <a:spcBef>
                <a:spcPct val="0"/>
              </a:spcBef>
              <a:buNone/>
              <a:defRPr sz="3600" b="1" i="0" kern="1200" cap="all" baseline="0">
                <a:solidFill>
                  <a:schemeClr val="tx1">
                    <a:lumMod val="75000"/>
                    <a:lumOff val="25000"/>
                  </a:schemeClr>
                </a:solidFill>
                <a:latin typeface="Century Gothic" panose="020B0502020202020204" pitchFamily="34" charset="0"/>
                <a:ea typeface="+mj-ea"/>
                <a:cs typeface="Calibri" panose="020F0502020204030204" pitchFamily="34" charset="0"/>
              </a:defRPr>
            </a:lvl1pPr>
          </a:lstStyle>
          <a:p>
            <a:pPr>
              <a:lnSpc>
                <a:spcPct val="100000"/>
              </a:lnSpc>
            </a:pPr>
            <a:r>
              <a:rPr lang="es-CL" sz="3200" dirty="0">
                <a:solidFill>
                  <a:schemeClr val="tx1"/>
                </a:solidFill>
              </a:rPr>
              <a:t>EVALUACIÓN NETA</a:t>
            </a:r>
          </a:p>
          <a:p>
            <a:pPr>
              <a:lnSpc>
                <a:spcPct val="100000"/>
              </a:lnSpc>
            </a:pPr>
            <a:r>
              <a:rPr lang="es-CL" sz="3200" dirty="0">
                <a:solidFill>
                  <a:srgbClr val="067644"/>
                </a:solidFill>
              </a:rPr>
              <a:t>positivO </a:t>
            </a:r>
            <a:r>
              <a:rPr lang="es-CL" sz="3200" dirty="0"/>
              <a:t>- </a:t>
            </a:r>
            <a:r>
              <a:rPr lang="es-CL" sz="3200" dirty="0">
                <a:solidFill>
                  <a:srgbClr val="96332F"/>
                </a:solidFill>
              </a:rPr>
              <a:t>NEGATIVO</a:t>
            </a:r>
            <a:endParaRPr lang="es-CL" dirty="0">
              <a:solidFill>
                <a:srgbClr val="96332F"/>
              </a:solidFill>
            </a:endParaRPr>
          </a:p>
        </p:txBody>
      </p:sp>
    </p:spTree>
    <p:extLst>
      <p:ext uri="{BB962C8B-B14F-4D97-AF65-F5344CB8AC3E}">
        <p14:creationId xmlns:p14="http://schemas.microsoft.com/office/powerpoint/2010/main" val="240940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38A3182-B38B-4F47-A93D-8A73F3D084F3}"/>
              </a:ext>
            </a:extLst>
          </p:cNvPr>
          <p:cNvSpPr>
            <a:spLocks noGrp="1"/>
          </p:cNvSpPr>
          <p:nvPr>
            <p:ph type="title"/>
          </p:nvPr>
        </p:nvSpPr>
        <p:spPr/>
        <p:txBody>
          <a:bodyPr/>
          <a:lstStyle/>
          <a:p>
            <a:r>
              <a:rPr lang="es-CL" dirty="0"/>
              <a:t>RAZONES DE MENCIONES</a:t>
            </a:r>
          </a:p>
        </p:txBody>
      </p:sp>
      <p:pic>
        <p:nvPicPr>
          <p:cNvPr id="13" name="Marcador de contenido 12">
            <a:extLst>
              <a:ext uri="{FF2B5EF4-FFF2-40B4-BE49-F238E27FC236}">
                <a16:creationId xmlns:a16="http://schemas.microsoft.com/office/drawing/2014/main" id="{4A2DEEDC-E092-68F8-70E8-8EB391B514EE}"/>
              </a:ext>
            </a:extLst>
          </p:cNvPr>
          <p:cNvPicPr preferRelativeResize="0">
            <a:picLocks noGrp="1"/>
          </p:cNvPicPr>
          <p:nvPr>
            <p:ph idx="1"/>
          </p:nvPr>
        </p:nvPicPr>
        <p:blipFill rotWithShape="1">
          <a:blip r:embed="rId3"/>
          <a:srcRect l="6254" t="1515" r="33136" b="4275"/>
          <a:stretch/>
        </p:blipFill>
        <p:spPr>
          <a:xfrm>
            <a:off x="427845" y="1913326"/>
            <a:ext cx="3300171" cy="3422599"/>
          </a:xfrm>
        </p:spPr>
      </p:pic>
      <p:sp>
        <p:nvSpPr>
          <p:cNvPr id="4" name="Marcador de número de diapositiva 3">
            <a:extLst>
              <a:ext uri="{FF2B5EF4-FFF2-40B4-BE49-F238E27FC236}">
                <a16:creationId xmlns:a16="http://schemas.microsoft.com/office/drawing/2014/main" id="{F0B6A574-25FB-7B1B-9217-27E54152C8E8}"/>
              </a:ext>
            </a:extLst>
          </p:cNvPr>
          <p:cNvSpPr>
            <a:spLocks noGrp="1"/>
          </p:cNvSpPr>
          <p:nvPr>
            <p:ph type="sldNum" sz="quarter" idx="12"/>
          </p:nvPr>
        </p:nvSpPr>
        <p:spPr>
          <a:xfrm>
            <a:off x="7953153" y="6356350"/>
            <a:ext cx="1026450" cy="365125"/>
          </a:xfrm>
        </p:spPr>
        <p:txBody>
          <a:bodyPr vert="horz" lIns="68580" tIns="34290" rIns="68580" bIns="34290" rtlCol="0" anchor="ctr">
            <a:normAutofit/>
          </a:bodyPr>
          <a:lstStyle/>
          <a:p>
            <a:pPr>
              <a:spcAft>
                <a:spcPts val="450"/>
              </a:spcAft>
            </a:pPr>
            <a:fld id="{1CF2D47E-0AF1-4C27-801F-64E3E5BF7F72}" type="slidenum">
              <a:rPr lang="en-US"/>
              <a:pPr>
                <a:spcAft>
                  <a:spcPts val="450"/>
                </a:spcAft>
              </a:pPr>
              <a:t>8</a:t>
            </a:fld>
            <a:endParaRPr lang="en-US"/>
          </a:p>
        </p:txBody>
      </p:sp>
      <p:sp>
        <p:nvSpPr>
          <p:cNvPr id="2" name="Título 1">
            <a:extLst>
              <a:ext uri="{FF2B5EF4-FFF2-40B4-BE49-F238E27FC236}">
                <a16:creationId xmlns:a16="http://schemas.microsoft.com/office/drawing/2014/main" id="{6CEBE461-B928-807C-FDFA-16198916ADDA}"/>
              </a:ext>
            </a:extLst>
          </p:cNvPr>
          <p:cNvSpPr txBox="1">
            <a:spLocks/>
          </p:cNvSpPr>
          <p:nvPr/>
        </p:nvSpPr>
        <p:spPr>
          <a:xfrm>
            <a:off x="251520" y="1058829"/>
            <a:ext cx="2828244" cy="407194"/>
          </a:xfrm>
          <a:prstGeom prst="rect">
            <a:avLst/>
          </a:prstGeom>
        </p:spPr>
        <p:txBody>
          <a:bodyPr vert="horz" lIns="68580" tIns="34290" rIns="68580" bIns="34290" rtlCol="0" anchor="ctr">
            <a:normAutofit fontScale="90000" lnSpcReduction="10000"/>
          </a:bodyPr>
          <a:lstStyle>
            <a:lvl1pPr marL="179388" indent="0" algn="l" defTabSz="914400" rtl="0" eaLnBrk="1" latinLnBrk="0" hangingPunct="1">
              <a:lnSpc>
                <a:spcPct val="120000"/>
              </a:lnSpc>
              <a:spcBef>
                <a:spcPct val="0"/>
              </a:spcBef>
              <a:buNone/>
              <a:defRPr sz="2800" b="1" i="0" kern="1200" cap="all" baseline="0">
                <a:solidFill>
                  <a:srgbClr val="000000"/>
                </a:solidFill>
                <a:latin typeface="Calibri" panose="020F0502020204030204" pitchFamily="34" charset="0"/>
                <a:ea typeface="+mj-ea"/>
                <a:cs typeface="Calibri" panose="020F0502020204030204" pitchFamily="34" charset="0"/>
              </a:defRPr>
            </a:lvl1pPr>
          </a:lstStyle>
          <a:p>
            <a:r>
              <a:rPr lang="en-US" sz="2400" b="0">
                <a:solidFill>
                  <a:schemeClr val="tx1">
                    <a:lumMod val="75000"/>
                    <a:lumOff val="25000"/>
                  </a:schemeClr>
                </a:solidFill>
                <a:latin typeface="Century Gothic" panose="020B0502020202020204" pitchFamily="34" charset="0"/>
              </a:rPr>
              <a:t>Evelyn </a:t>
            </a:r>
            <a:r>
              <a:rPr lang="en-US" sz="2400" b="0" dirty="0" err="1">
                <a:solidFill>
                  <a:schemeClr val="tx1">
                    <a:lumMod val="75000"/>
                    <a:lumOff val="25000"/>
                  </a:schemeClr>
                </a:solidFill>
                <a:latin typeface="Century Gothic" panose="020B0502020202020204" pitchFamily="34" charset="0"/>
              </a:rPr>
              <a:t>Matthei</a:t>
            </a:r>
            <a:endParaRPr lang="en-US" sz="2400" b="0" dirty="0">
              <a:solidFill>
                <a:schemeClr val="tx1">
                  <a:lumMod val="75000"/>
                  <a:lumOff val="25000"/>
                </a:schemeClr>
              </a:solidFill>
              <a:latin typeface="Century Gothic" panose="020B0502020202020204" pitchFamily="34" charset="0"/>
            </a:endParaRPr>
          </a:p>
        </p:txBody>
      </p:sp>
      <p:sp>
        <p:nvSpPr>
          <p:cNvPr id="5" name="Título 1">
            <a:extLst>
              <a:ext uri="{FF2B5EF4-FFF2-40B4-BE49-F238E27FC236}">
                <a16:creationId xmlns:a16="http://schemas.microsoft.com/office/drawing/2014/main" id="{0387CED6-61EC-F3CB-9A0E-3D124C4D7AC7}"/>
              </a:ext>
            </a:extLst>
          </p:cNvPr>
          <p:cNvSpPr txBox="1">
            <a:spLocks/>
          </p:cNvSpPr>
          <p:nvPr/>
        </p:nvSpPr>
        <p:spPr>
          <a:xfrm>
            <a:off x="427845" y="5245975"/>
            <a:ext cx="3300171" cy="767569"/>
          </a:xfrm>
          <a:prstGeom prst="rect">
            <a:avLst/>
          </a:prstGeom>
          <a:gradFill>
            <a:gsLst>
              <a:gs pos="0">
                <a:srgbClr val="B2B42A"/>
              </a:gs>
              <a:gs pos="100000">
                <a:srgbClr val="CCCC00"/>
              </a:gs>
            </a:gsLst>
            <a:lin ang="5400000" scaled="1"/>
          </a:gradFill>
        </p:spPr>
        <p:txBody>
          <a:bodyPr vert="horz" lIns="91440" tIns="45720" rIns="91440" bIns="45720" rtlCol="0" anchor="ctr">
            <a:normAutofit fontScale="97500"/>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lnSpc>
                <a:spcPct val="100000"/>
              </a:lnSpc>
            </a:pPr>
            <a:endParaRPr lang="en-US" sz="1800" b="1" i="0" dirty="0">
              <a:solidFill>
                <a:schemeClr val="tx1"/>
              </a:solidFill>
              <a:latin typeface="Century Gothic" panose="020B0502020202020204" pitchFamily="34" charset="0"/>
            </a:endParaRPr>
          </a:p>
        </p:txBody>
      </p:sp>
      <p:cxnSp>
        <p:nvCxnSpPr>
          <p:cNvPr id="15" name="Conector recto 14">
            <a:extLst>
              <a:ext uri="{FF2B5EF4-FFF2-40B4-BE49-F238E27FC236}">
                <a16:creationId xmlns:a16="http://schemas.microsoft.com/office/drawing/2014/main" id="{1170DCC4-4EB4-B349-B595-3897663F2B8D}"/>
              </a:ext>
            </a:extLst>
          </p:cNvPr>
          <p:cNvCxnSpPr/>
          <p:nvPr/>
        </p:nvCxnSpPr>
        <p:spPr>
          <a:xfrm flipH="1">
            <a:off x="4146270" y="1773382"/>
            <a:ext cx="110460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9F830310-6BBC-3B4A-8C40-EE0165C65462}"/>
              </a:ext>
            </a:extLst>
          </p:cNvPr>
          <p:cNvCxnSpPr/>
          <p:nvPr/>
        </p:nvCxnSpPr>
        <p:spPr>
          <a:xfrm flipH="1">
            <a:off x="7623761" y="1773382"/>
            <a:ext cx="110460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52A3E375-A3D8-3C40-9A99-BD974D0ECD7A}"/>
              </a:ext>
            </a:extLst>
          </p:cNvPr>
          <p:cNvCxnSpPr/>
          <p:nvPr/>
        </p:nvCxnSpPr>
        <p:spPr>
          <a:xfrm flipH="1">
            <a:off x="4146270" y="4184077"/>
            <a:ext cx="1104603"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127582EF-7F2B-7040-B320-E298B163BECB}"/>
              </a:ext>
            </a:extLst>
          </p:cNvPr>
          <p:cNvCxnSpPr/>
          <p:nvPr/>
        </p:nvCxnSpPr>
        <p:spPr>
          <a:xfrm flipH="1">
            <a:off x="7623761" y="4184077"/>
            <a:ext cx="1104603"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B1EC962F-CC57-3543-AB7A-E1801A75B582}"/>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
        <p:nvSpPr>
          <p:cNvPr id="23" name="CuadroTexto 22">
            <a:extLst>
              <a:ext uri="{FF2B5EF4-FFF2-40B4-BE49-F238E27FC236}">
                <a16:creationId xmlns:a16="http://schemas.microsoft.com/office/drawing/2014/main" id="{DF9D8C99-1554-FC4A-95E7-BDEEF27CD8D6}"/>
              </a:ext>
            </a:extLst>
          </p:cNvPr>
          <p:cNvSpPr txBox="1"/>
          <p:nvPr/>
        </p:nvSpPr>
        <p:spPr>
          <a:xfrm>
            <a:off x="5164431" y="1583447"/>
            <a:ext cx="2566554" cy="369332"/>
          </a:xfrm>
          <a:prstGeom prst="rect">
            <a:avLst/>
          </a:prstGeom>
          <a:noFill/>
        </p:spPr>
        <p:txBody>
          <a:bodyPr wrap="square" rtlCol="0">
            <a:spAutoFit/>
          </a:bodyPr>
          <a:lstStyle/>
          <a:p>
            <a:pPr algn="ctr"/>
            <a:r>
              <a:rPr lang="es-CL" b="1" spc="300" dirty="0">
                <a:latin typeface="Century Gothic" panose="020F0302020204030204"/>
              </a:rPr>
              <a:t>POSITIVAS: 30</a:t>
            </a:r>
            <a:r>
              <a:rPr lang="es-CL" b="1" spc="300" dirty="0">
                <a:solidFill>
                  <a:srgbClr val="000000">
                    <a:lumMod val="65000"/>
                    <a:lumOff val="35000"/>
                  </a:srgbClr>
                </a:solidFill>
                <a:latin typeface="Century Gothic" panose="020F0302020204030204"/>
              </a:rPr>
              <a:t>%</a:t>
            </a:r>
          </a:p>
        </p:txBody>
      </p:sp>
      <p:sp>
        <p:nvSpPr>
          <p:cNvPr id="24" name="CuadroTexto 23">
            <a:extLst>
              <a:ext uri="{FF2B5EF4-FFF2-40B4-BE49-F238E27FC236}">
                <a16:creationId xmlns:a16="http://schemas.microsoft.com/office/drawing/2014/main" id="{B3063CC4-F622-7C40-980C-0E3E05DEFD27}"/>
              </a:ext>
            </a:extLst>
          </p:cNvPr>
          <p:cNvSpPr txBox="1"/>
          <p:nvPr/>
        </p:nvSpPr>
        <p:spPr>
          <a:xfrm>
            <a:off x="5185213" y="3994138"/>
            <a:ext cx="2566554" cy="369332"/>
          </a:xfrm>
          <a:prstGeom prst="rect">
            <a:avLst/>
          </a:prstGeom>
          <a:noFill/>
        </p:spPr>
        <p:txBody>
          <a:bodyPr wrap="square" rtlCol="0">
            <a:spAutoFit/>
          </a:bodyPr>
          <a:lstStyle/>
          <a:p>
            <a:pPr algn="ctr"/>
            <a:r>
              <a:rPr lang="es-CL" b="1" spc="300" dirty="0">
                <a:solidFill>
                  <a:srgbClr val="000000">
                    <a:lumMod val="65000"/>
                    <a:lumOff val="35000"/>
                  </a:srgbClr>
                </a:solidFill>
                <a:latin typeface="Century Gothic" panose="020F0302020204030204"/>
              </a:rPr>
              <a:t>NEGATIVAS: 15%</a:t>
            </a:r>
          </a:p>
        </p:txBody>
      </p:sp>
      <p:sp>
        <p:nvSpPr>
          <p:cNvPr id="25" name="CuadroTexto 24">
            <a:extLst>
              <a:ext uri="{FF2B5EF4-FFF2-40B4-BE49-F238E27FC236}">
                <a16:creationId xmlns:a16="http://schemas.microsoft.com/office/drawing/2014/main" id="{A80E79BD-C4EC-5C44-8F35-F5665E27533A}"/>
              </a:ext>
            </a:extLst>
          </p:cNvPr>
          <p:cNvSpPr txBox="1"/>
          <p:nvPr/>
        </p:nvSpPr>
        <p:spPr>
          <a:xfrm>
            <a:off x="633668" y="5306593"/>
            <a:ext cx="2888523" cy="646331"/>
          </a:xfrm>
          <a:prstGeom prst="rect">
            <a:avLst/>
          </a:prstGeom>
          <a:noFill/>
        </p:spPr>
        <p:txBody>
          <a:bodyPr wrap="square" rtlCol="0">
            <a:spAutoFit/>
          </a:bodyPr>
          <a:lstStyle/>
          <a:p>
            <a:pPr algn="ctr"/>
            <a:r>
              <a:rPr lang="es-CL" b="1" spc="300" dirty="0">
                <a:solidFill>
                  <a:srgbClr val="000000">
                    <a:lumMod val="75000"/>
                    <a:lumOff val="25000"/>
                  </a:srgbClr>
                </a:solidFill>
                <a:latin typeface="Century Gothic" panose="020F0302020204030204"/>
              </a:rPr>
              <a:t>TOP 1</a:t>
            </a:r>
          </a:p>
          <a:p>
            <a:pPr algn="ctr"/>
            <a:r>
              <a:rPr lang="es-CL" b="1" dirty="0">
                <a:solidFill>
                  <a:srgbClr val="000000">
                    <a:lumMod val="75000"/>
                    <a:lumOff val="25000"/>
                  </a:srgbClr>
                </a:solidFill>
                <a:latin typeface="Century Gothic" panose="020F0302020204030204"/>
              </a:rPr>
              <a:t>en menciones positivas</a:t>
            </a:r>
          </a:p>
        </p:txBody>
      </p:sp>
      <p:pic>
        <p:nvPicPr>
          <p:cNvPr id="6" name="Imagen 5" descr="Interfaz de usuario gráfica, Texto&#10;&#10;Descripción generada automáticamente">
            <a:extLst>
              <a:ext uri="{FF2B5EF4-FFF2-40B4-BE49-F238E27FC236}">
                <a16:creationId xmlns:a16="http://schemas.microsoft.com/office/drawing/2014/main" id="{9EDA2C39-6840-CA33-6F54-B026589550B1}"/>
              </a:ext>
            </a:extLst>
          </p:cNvPr>
          <p:cNvPicPr>
            <a:picLocks noChangeAspect="1"/>
          </p:cNvPicPr>
          <p:nvPr/>
        </p:nvPicPr>
        <p:blipFill>
          <a:blip r:embed="rId4"/>
          <a:stretch>
            <a:fillRect/>
          </a:stretch>
        </p:blipFill>
        <p:spPr>
          <a:xfrm>
            <a:off x="4194955" y="1891072"/>
            <a:ext cx="4420725" cy="2093147"/>
          </a:xfrm>
          <a:prstGeom prst="rect">
            <a:avLst/>
          </a:prstGeom>
        </p:spPr>
      </p:pic>
      <p:pic>
        <p:nvPicPr>
          <p:cNvPr id="9" name="Imagen 8" descr="Texto&#10;&#10;Descripción generada automáticamente">
            <a:extLst>
              <a:ext uri="{FF2B5EF4-FFF2-40B4-BE49-F238E27FC236}">
                <a16:creationId xmlns:a16="http://schemas.microsoft.com/office/drawing/2014/main" id="{678FF19B-0B36-1018-90F0-0FD7761A59D8}"/>
              </a:ext>
            </a:extLst>
          </p:cNvPr>
          <p:cNvPicPr>
            <a:picLocks noChangeAspect="1"/>
          </p:cNvPicPr>
          <p:nvPr/>
        </p:nvPicPr>
        <p:blipFill>
          <a:blip r:embed="rId5"/>
          <a:srcRect l="3535" t="18080" r="1706" b="20721"/>
          <a:stretch/>
        </p:blipFill>
        <p:spPr>
          <a:xfrm>
            <a:off x="4074821" y="4383936"/>
            <a:ext cx="4745773" cy="1573312"/>
          </a:xfrm>
          <a:prstGeom prst="rect">
            <a:avLst/>
          </a:prstGeom>
        </p:spPr>
      </p:pic>
    </p:spTree>
    <p:extLst>
      <p:ext uri="{BB962C8B-B14F-4D97-AF65-F5344CB8AC3E}">
        <p14:creationId xmlns:p14="http://schemas.microsoft.com/office/powerpoint/2010/main" val="169852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0B6A574-25FB-7B1B-9217-27E54152C8E8}"/>
              </a:ext>
            </a:extLst>
          </p:cNvPr>
          <p:cNvSpPr>
            <a:spLocks noGrp="1"/>
          </p:cNvSpPr>
          <p:nvPr>
            <p:ph type="sldNum" sz="quarter" idx="12"/>
          </p:nvPr>
        </p:nvSpPr>
        <p:spPr>
          <a:xfrm>
            <a:off x="7953153" y="6356350"/>
            <a:ext cx="1026450" cy="365125"/>
          </a:xfrm>
        </p:spPr>
        <p:txBody>
          <a:bodyPr vert="horz" lIns="68580" tIns="34290" rIns="68580" bIns="34290" rtlCol="0" anchor="ctr">
            <a:normAutofit/>
          </a:bodyPr>
          <a:lstStyle/>
          <a:p>
            <a:pPr>
              <a:spcAft>
                <a:spcPts val="450"/>
              </a:spcAft>
            </a:pPr>
            <a:fld id="{1CF2D47E-0AF1-4C27-801F-64E3E5BF7F72}" type="slidenum">
              <a:rPr lang="en-US"/>
              <a:pPr>
                <a:spcAft>
                  <a:spcPts val="450"/>
                </a:spcAft>
              </a:pPr>
              <a:t>9</a:t>
            </a:fld>
            <a:endParaRPr lang="en-US"/>
          </a:p>
        </p:txBody>
      </p:sp>
      <p:sp>
        <p:nvSpPr>
          <p:cNvPr id="8" name="Título 7">
            <a:extLst>
              <a:ext uri="{FF2B5EF4-FFF2-40B4-BE49-F238E27FC236}">
                <a16:creationId xmlns:a16="http://schemas.microsoft.com/office/drawing/2014/main" id="{2E080B48-FE15-8C47-829C-E59FEB580958}"/>
              </a:ext>
            </a:extLst>
          </p:cNvPr>
          <p:cNvSpPr>
            <a:spLocks noGrp="1"/>
          </p:cNvSpPr>
          <p:nvPr>
            <p:ph type="title"/>
          </p:nvPr>
        </p:nvSpPr>
        <p:spPr/>
        <p:txBody>
          <a:bodyPr/>
          <a:lstStyle/>
          <a:p>
            <a:r>
              <a:rPr lang="es-CL" dirty="0"/>
              <a:t>RAZONES DE MENCIONES</a:t>
            </a:r>
          </a:p>
        </p:txBody>
      </p:sp>
      <p:sp>
        <p:nvSpPr>
          <p:cNvPr id="14" name="Título 1">
            <a:extLst>
              <a:ext uri="{FF2B5EF4-FFF2-40B4-BE49-F238E27FC236}">
                <a16:creationId xmlns:a16="http://schemas.microsoft.com/office/drawing/2014/main" id="{2C707583-44A5-E248-9062-D6F09B45E85C}"/>
              </a:ext>
            </a:extLst>
          </p:cNvPr>
          <p:cNvSpPr txBox="1">
            <a:spLocks/>
          </p:cNvSpPr>
          <p:nvPr/>
        </p:nvSpPr>
        <p:spPr>
          <a:xfrm>
            <a:off x="251520" y="1058829"/>
            <a:ext cx="2828244" cy="407194"/>
          </a:xfrm>
          <a:prstGeom prst="rect">
            <a:avLst/>
          </a:prstGeom>
        </p:spPr>
        <p:txBody>
          <a:bodyPr vert="horz" lIns="68580" tIns="34290" rIns="68580" bIns="34290" rtlCol="0" anchor="ctr">
            <a:normAutofit fontScale="90000" lnSpcReduction="10000"/>
          </a:bodyPr>
          <a:lstStyle>
            <a:lvl1pPr marL="179388" indent="0" algn="l" defTabSz="914400" rtl="0" eaLnBrk="1" latinLnBrk="0" hangingPunct="1">
              <a:lnSpc>
                <a:spcPct val="120000"/>
              </a:lnSpc>
              <a:spcBef>
                <a:spcPct val="0"/>
              </a:spcBef>
              <a:buNone/>
              <a:defRPr sz="2800" b="1" i="0" kern="1200" cap="all" baseline="0">
                <a:solidFill>
                  <a:srgbClr val="000000"/>
                </a:solidFill>
                <a:latin typeface="Calibri" panose="020F0502020204030204" pitchFamily="34" charset="0"/>
                <a:ea typeface="+mj-ea"/>
                <a:cs typeface="Calibri" panose="020F0502020204030204" pitchFamily="34" charset="0"/>
              </a:defRPr>
            </a:lvl1pPr>
          </a:lstStyle>
          <a:p>
            <a:r>
              <a:rPr lang="en-US" sz="2400" b="0" dirty="0">
                <a:solidFill>
                  <a:schemeClr val="tx1">
                    <a:lumMod val="75000"/>
                    <a:lumOff val="25000"/>
                  </a:schemeClr>
                </a:solidFill>
                <a:latin typeface="Century Gothic" panose="020B0502020202020204" pitchFamily="34" charset="0"/>
              </a:rPr>
              <a:t>GABRIEL BORIC</a:t>
            </a:r>
          </a:p>
        </p:txBody>
      </p:sp>
      <p:sp>
        <p:nvSpPr>
          <p:cNvPr id="15" name="Título 1">
            <a:extLst>
              <a:ext uri="{FF2B5EF4-FFF2-40B4-BE49-F238E27FC236}">
                <a16:creationId xmlns:a16="http://schemas.microsoft.com/office/drawing/2014/main" id="{74306AB4-2EFA-EA4B-AB60-5A10F215E168}"/>
              </a:ext>
            </a:extLst>
          </p:cNvPr>
          <p:cNvSpPr txBox="1">
            <a:spLocks/>
          </p:cNvSpPr>
          <p:nvPr/>
        </p:nvSpPr>
        <p:spPr>
          <a:xfrm>
            <a:off x="427845" y="5245975"/>
            <a:ext cx="3300171" cy="767569"/>
          </a:xfrm>
          <a:prstGeom prst="rect">
            <a:avLst/>
          </a:prstGeom>
          <a:gradFill>
            <a:gsLst>
              <a:gs pos="0">
                <a:srgbClr val="B2B42A"/>
              </a:gs>
              <a:gs pos="100000">
                <a:srgbClr val="CCCC00"/>
              </a:gs>
            </a:gsLst>
            <a:lin ang="5400000" scaled="1"/>
          </a:gradFill>
        </p:spPr>
        <p:txBody>
          <a:bodyPr vert="horz" lIns="91440" tIns="45720" rIns="91440" bIns="45720" rtlCol="0" anchor="ctr">
            <a:normAutofit fontScale="97500"/>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ctr"/>
            <a:endParaRPr lang="en-US" b="1" i="0" dirty="0">
              <a:solidFill>
                <a:schemeClr val="tx1"/>
              </a:solidFill>
              <a:latin typeface="Century Gothic" panose="020B0502020202020204" pitchFamily="34" charset="0"/>
            </a:endParaRPr>
          </a:p>
        </p:txBody>
      </p:sp>
      <p:pic>
        <p:nvPicPr>
          <p:cNvPr id="12" name="Imagen 11">
            <a:extLst>
              <a:ext uri="{FF2B5EF4-FFF2-40B4-BE49-F238E27FC236}">
                <a16:creationId xmlns:a16="http://schemas.microsoft.com/office/drawing/2014/main" id="{A3D9E10C-6218-0047-A0FB-80C50FCEBF89}"/>
              </a:ext>
            </a:extLst>
          </p:cNvPr>
          <p:cNvPicPr>
            <a:picLocks noChangeAspect="1"/>
          </p:cNvPicPr>
          <p:nvPr/>
        </p:nvPicPr>
        <p:blipFill rotWithShape="1">
          <a:blip r:embed="rId3"/>
          <a:srcRect l="33066" t="740" r="14330" b="19223"/>
          <a:stretch/>
        </p:blipFill>
        <p:spPr>
          <a:xfrm>
            <a:off x="427845" y="1934945"/>
            <a:ext cx="3300171" cy="3311030"/>
          </a:xfrm>
          <a:prstGeom prst="rect">
            <a:avLst/>
          </a:prstGeom>
        </p:spPr>
      </p:pic>
      <p:cxnSp>
        <p:nvCxnSpPr>
          <p:cNvPr id="24" name="Conector recto 23">
            <a:extLst>
              <a:ext uri="{FF2B5EF4-FFF2-40B4-BE49-F238E27FC236}">
                <a16:creationId xmlns:a16="http://schemas.microsoft.com/office/drawing/2014/main" id="{FCAD693F-F41B-4D4A-A5F8-259534861C4D}"/>
              </a:ext>
            </a:extLst>
          </p:cNvPr>
          <p:cNvCxnSpPr/>
          <p:nvPr/>
        </p:nvCxnSpPr>
        <p:spPr>
          <a:xfrm flipH="1">
            <a:off x="4146270" y="1773382"/>
            <a:ext cx="110460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8040BE45-91D1-CD4C-9366-A4103A473BA1}"/>
              </a:ext>
            </a:extLst>
          </p:cNvPr>
          <p:cNvCxnSpPr/>
          <p:nvPr/>
        </p:nvCxnSpPr>
        <p:spPr>
          <a:xfrm flipH="1">
            <a:off x="7623761" y="1773382"/>
            <a:ext cx="110460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6A631775-D5D4-CE46-AC45-FC45216DD426}"/>
              </a:ext>
            </a:extLst>
          </p:cNvPr>
          <p:cNvCxnSpPr/>
          <p:nvPr/>
        </p:nvCxnSpPr>
        <p:spPr>
          <a:xfrm flipH="1">
            <a:off x="4146270" y="4378036"/>
            <a:ext cx="110460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9FEA42C-A75F-764C-A502-37C23ADA094E}"/>
              </a:ext>
            </a:extLst>
          </p:cNvPr>
          <p:cNvCxnSpPr/>
          <p:nvPr/>
        </p:nvCxnSpPr>
        <p:spPr>
          <a:xfrm flipH="1">
            <a:off x="7623761" y="4378036"/>
            <a:ext cx="110460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4D9DD254-B283-074E-85F0-9C74DDE125AB}"/>
              </a:ext>
            </a:extLst>
          </p:cNvPr>
          <p:cNvSpPr/>
          <p:nvPr/>
        </p:nvSpPr>
        <p:spPr>
          <a:xfrm>
            <a:off x="7949155" y="6429267"/>
            <a:ext cx="942887" cy="219291"/>
          </a:xfrm>
          <a:prstGeom prst="rect">
            <a:avLst/>
          </a:prstGeom>
        </p:spPr>
        <p:txBody>
          <a:bodyPr wrap="none">
            <a:spAutoFit/>
          </a:bodyPr>
          <a:lstStyle/>
          <a:p>
            <a:pPr algn="r"/>
            <a:r>
              <a:rPr lang="es-ES" sz="825" dirty="0">
                <a:solidFill>
                  <a:srgbClr val="000000"/>
                </a:solidFill>
                <a:latin typeface="Century Gothic" panose="020B0502020202020204" pitchFamily="34" charset="0"/>
                <a:cs typeface="Calibri" panose="020F0502020204030204" pitchFamily="34" charset="0"/>
              </a:rPr>
              <a:t>Agosto 2024 | </a:t>
            </a:r>
            <a:endParaRPr lang="es-CL" dirty="0">
              <a:latin typeface="Century Gothic" panose="020B0502020202020204" pitchFamily="34" charset="0"/>
            </a:endParaRPr>
          </a:p>
        </p:txBody>
      </p:sp>
      <p:sp>
        <p:nvSpPr>
          <p:cNvPr id="19" name="CuadroTexto 18">
            <a:extLst>
              <a:ext uri="{FF2B5EF4-FFF2-40B4-BE49-F238E27FC236}">
                <a16:creationId xmlns:a16="http://schemas.microsoft.com/office/drawing/2014/main" id="{FC318820-737A-B34E-922B-57368067BAD8}"/>
              </a:ext>
            </a:extLst>
          </p:cNvPr>
          <p:cNvSpPr txBox="1"/>
          <p:nvPr/>
        </p:nvSpPr>
        <p:spPr>
          <a:xfrm>
            <a:off x="5164431" y="1583447"/>
            <a:ext cx="2566554" cy="369332"/>
          </a:xfrm>
          <a:prstGeom prst="rect">
            <a:avLst/>
          </a:prstGeom>
          <a:noFill/>
        </p:spPr>
        <p:txBody>
          <a:bodyPr wrap="square" rtlCol="0">
            <a:spAutoFit/>
          </a:bodyPr>
          <a:lstStyle/>
          <a:p>
            <a:pPr algn="ctr"/>
            <a:r>
              <a:rPr lang="es-CL" b="1" spc="300" dirty="0">
                <a:solidFill>
                  <a:srgbClr val="000000">
                    <a:lumMod val="65000"/>
                    <a:lumOff val="35000"/>
                  </a:srgbClr>
                </a:solidFill>
                <a:latin typeface="Century Gothic" panose="020F0302020204030204"/>
              </a:rPr>
              <a:t>POSITIVAS: 17%</a:t>
            </a:r>
          </a:p>
        </p:txBody>
      </p:sp>
      <p:sp>
        <p:nvSpPr>
          <p:cNvPr id="20" name="CuadroTexto 19">
            <a:extLst>
              <a:ext uri="{FF2B5EF4-FFF2-40B4-BE49-F238E27FC236}">
                <a16:creationId xmlns:a16="http://schemas.microsoft.com/office/drawing/2014/main" id="{8A9AD5F1-F88A-DD42-84E3-E6FB3DCCEB3F}"/>
              </a:ext>
            </a:extLst>
          </p:cNvPr>
          <p:cNvSpPr txBox="1"/>
          <p:nvPr/>
        </p:nvSpPr>
        <p:spPr>
          <a:xfrm>
            <a:off x="5185213" y="4181176"/>
            <a:ext cx="2566554" cy="369332"/>
          </a:xfrm>
          <a:prstGeom prst="rect">
            <a:avLst/>
          </a:prstGeom>
          <a:noFill/>
        </p:spPr>
        <p:txBody>
          <a:bodyPr wrap="square" rtlCol="0">
            <a:spAutoFit/>
          </a:bodyPr>
          <a:lstStyle/>
          <a:p>
            <a:pPr algn="ctr"/>
            <a:r>
              <a:rPr lang="es-CL" b="1" spc="300" dirty="0">
                <a:solidFill>
                  <a:srgbClr val="000000">
                    <a:lumMod val="65000"/>
                    <a:lumOff val="35000"/>
                  </a:srgbClr>
                </a:solidFill>
                <a:latin typeface="Century Gothic" panose="020F0302020204030204"/>
              </a:rPr>
              <a:t>NEGATIVAS: 24%</a:t>
            </a:r>
          </a:p>
        </p:txBody>
      </p:sp>
      <p:sp>
        <p:nvSpPr>
          <p:cNvPr id="23" name="CuadroTexto 22">
            <a:extLst>
              <a:ext uri="{FF2B5EF4-FFF2-40B4-BE49-F238E27FC236}">
                <a16:creationId xmlns:a16="http://schemas.microsoft.com/office/drawing/2014/main" id="{3A6EB993-AC68-6247-B85E-211D90235219}"/>
              </a:ext>
            </a:extLst>
          </p:cNvPr>
          <p:cNvSpPr txBox="1"/>
          <p:nvPr/>
        </p:nvSpPr>
        <p:spPr>
          <a:xfrm>
            <a:off x="529758" y="5306593"/>
            <a:ext cx="3094348" cy="646331"/>
          </a:xfrm>
          <a:prstGeom prst="rect">
            <a:avLst/>
          </a:prstGeom>
          <a:noFill/>
        </p:spPr>
        <p:txBody>
          <a:bodyPr wrap="square" rtlCol="0">
            <a:spAutoFit/>
          </a:bodyPr>
          <a:lstStyle/>
          <a:p>
            <a:pPr algn="ctr"/>
            <a:r>
              <a:rPr lang="es-CL" b="1" spc="300" dirty="0">
                <a:solidFill>
                  <a:srgbClr val="000000">
                    <a:lumMod val="75000"/>
                    <a:lumOff val="25000"/>
                  </a:srgbClr>
                </a:solidFill>
                <a:latin typeface="Century Gothic" panose="020F0302020204030204"/>
              </a:rPr>
              <a:t>TOP 1</a:t>
            </a:r>
          </a:p>
          <a:p>
            <a:pPr algn="ctr"/>
            <a:r>
              <a:rPr lang="es-CL" b="1" dirty="0">
                <a:solidFill>
                  <a:srgbClr val="000000">
                    <a:lumMod val="75000"/>
                    <a:lumOff val="25000"/>
                  </a:srgbClr>
                </a:solidFill>
                <a:latin typeface="Century Gothic" panose="020F0302020204030204"/>
              </a:rPr>
              <a:t>en menciones negativas</a:t>
            </a:r>
          </a:p>
        </p:txBody>
      </p:sp>
      <p:pic>
        <p:nvPicPr>
          <p:cNvPr id="3" name="Imagen 2" descr="Interfaz de usuario gráfica, Texto&#10;&#10;Descripción generada automáticamente">
            <a:extLst>
              <a:ext uri="{FF2B5EF4-FFF2-40B4-BE49-F238E27FC236}">
                <a16:creationId xmlns:a16="http://schemas.microsoft.com/office/drawing/2014/main" id="{C5E5EABC-5D28-6DB2-C573-75FB346BDED9}"/>
              </a:ext>
            </a:extLst>
          </p:cNvPr>
          <p:cNvPicPr>
            <a:picLocks noChangeAspect="1"/>
          </p:cNvPicPr>
          <p:nvPr/>
        </p:nvPicPr>
        <p:blipFill>
          <a:blip r:embed="rId4"/>
          <a:srcRect t="17231" r="3443" b="14368"/>
          <a:stretch/>
        </p:blipFill>
        <p:spPr>
          <a:xfrm>
            <a:off x="4129009" y="2149573"/>
            <a:ext cx="4599355" cy="1655413"/>
          </a:xfrm>
          <a:prstGeom prst="rect">
            <a:avLst/>
          </a:prstGeom>
        </p:spPr>
      </p:pic>
      <p:pic>
        <p:nvPicPr>
          <p:cNvPr id="7" name="Imagen 6" descr="Texto&#10;&#10;Descripción generada automáticamente">
            <a:extLst>
              <a:ext uri="{FF2B5EF4-FFF2-40B4-BE49-F238E27FC236}">
                <a16:creationId xmlns:a16="http://schemas.microsoft.com/office/drawing/2014/main" id="{22AC977E-FA59-0FC6-4B50-FAEB1E13902B}"/>
              </a:ext>
            </a:extLst>
          </p:cNvPr>
          <p:cNvPicPr>
            <a:picLocks noChangeAspect="1"/>
          </p:cNvPicPr>
          <p:nvPr/>
        </p:nvPicPr>
        <p:blipFill>
          <a:blip r:embed="rId5"/>
          <a:srcRect t="15481" b="11477"/>
          <a:stretch/>
        </p:blipFill>
        <p:spPr>
          <a:xfrm>
            <a:off x="4146269" y="4666951"/>
            <a:ext cx="4800303" cy="1572531"/>
          </a:xfrm>
          <a:prstGeom prst="rect">
            <a:avLst/>
          </a:prstGeom>
        </p:spPr>
      </p:pic>
    </p:spTree>
    <p:extLst>
      <p:ext uri="{BB962C8B-B14F-4D97-AF65-F5344CB8AC3E}">
        <p14:creationId xmlns:p14="http://schemas.microsoft.com/office/powerpoint/2010/main" val="1564000516"/>
      </p:ext>
    </p:extLst>
  </p:cSld>
  <p:clrMapOvr>
    <a:masterClrMapping/>
  </p:clrMapOvr>
</p:sld>
</file>

<file path=ppt/theme/theme1.xml><?xml version="1.0" encoding="utf-8"?>
<a:theme xmlns:a="http://schemas.openxmlformats.org/drawingml/2006/main" name="AfterhoursVTI">
  <a:themeElements>
    <a:clrScheme name="Personalizados 1">
      <a:dk1>
        <a:srgbClr val="595959"/>
      </a:dk1>
      <a:lt1>
        <a:srgbClr val="FFFFFF"/>
      </a:lt1>
      <a:dk2>
        <a:srgbClr val="595959"/>
      </a:dk2>
      <a:lt2>
        <a:srgbClr val="F0F3F1"/>
      </a:lt2>
      <a:accent1>
        <a:srgbClr val="067644"/>
      </a:accent1>
      <a:accent2>
        <a:srgbClr val="96332F"/>
      </a:accent2>
      <a:accent3>
        <a:srgbClr val="B2B32A"/>
      </a:accent3>
      <a:accent4>
        <a:srgbClr val="EAE02C"/>
      </a:accent4>
      <a:accent5>
        <a:srgbClr val="4088D0"/>
      </a:accent5>
      <a:accent6>
        <a:srgbClr val="2EB3BE"/>
      </a:accent6>
      <a:hlink>
        <a:srgbClr val="3F6AB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hoursVTI" id="{90A150B1-9C08-42C7-B4E0-C1D732064FA1}" vid="{A6104589-8A83-4A64-B7F1-AAF946A405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{095A058B-5761-3E4C-A0DB-6FFFA014BB4A}tf16401369</Template>
  <TotalTime>23057</TotalTime>
  <Words>1573</Words>
  <Application>Microsoft Macintosh PowerPoint</Application>
  <PresentationFormat>Presentación en pantalla (4:3)</PresentationFormat>
  <Paragraphs>266</Paragraphs>
  <Slides>17</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Century Gothic</vt:lpstr>
      <vt:lpstr>Consolas</vt:lpstr>
      <vt:lpstr>Wingdings</vt:lpstr>
      <vt:lpstr>AfterhoursVTI</vt:lpstr>
      <vt:lpstr>Presentación de PowerPoint</vt:lpstr>
      <vt:lpstr>La motivación</vt:lpstr>
      <vt:lpstr>Preguntas</vt:lpstr>
      <vt:lpstr>Principales hallazgos</vt:lpstr>
      <vt:lpstr>TOP TEN menciones positivas agosto 2024 </vt:lpstr>
      <vt:lpstr>TOP TEN menciones NEGATIVAS agosto 2024 </vt:lpstr>
      <vt:lpstr>Presentación de PowerPoint</vt:lpstr>
      <vt:lpstr>RAZONES DE MENCIONES</vt:lpstr>
      <vt:lpstr>RAZONES DE MENCIONES</vt:lpstr>
      <vt:lpstr>¿Quién es más central?</vt:lpstr>
      <vt:lpstr>¿Quién se menciona más junto a otros/As?</vt:lpstr>
      <vt:lpstr>LA RED DE MENCIONES DEL líder con más menciones negativas</vt:lpstr>
      <vt:lpstr>Top 10 – Las estrellas</vt:lpstr>
      <vt:lpstr>EMERGENTES con evaluación positiva – TOP 10 POSITIVOS</vt:lpstr>
      <vt:lpstr>EMERGENTES con evaluación negativa – TOP 10 POSITIVOS</vt:lpstr>
      <vt:lpstr>FICHA TÉCNICA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 de Liderazgos “Políticos”</dc:title>
  <dc:creator>Paulina  Valenzuela</dc:creator>
  <cp:lastModifiedBy>Paulina Valenzuela</cp:lastModifiedBy>
  <cp:revision>138</cp:revision>
  <cp:lastPrinted>2024-08-12T14:57:11Z</cp:lastPrinted>
  <dcterms:created xsi:type="dcterms:W3CDTF">2023-08-29T23:22:03Z</dcterms:created>
  <dcterms:modified xsi:type="dcterms:W3CDTF">2024-09-02T19:12:39Z</dcterms:modified>
</cp:coreProperties>
</file>