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olors1.xml" ContentType="application/vnd.ms-office.chartcolorstyle+xml"/>
  <Override PartName="/ppt/charts/colors10.xml" ContentType="application/vnd.ms-office.chartcolorstyle+xml"/>
  <Override PartName="/ppt/charts/colors11.xml" ContentType="application/vnd.ms-office.chartcolorstyle+xml"/>
  <Override PartName="/ppt/charts/colors12.xml" ContentType="application/vnd.ms-office.chartcolorstyle+xml"/>
  <Override PartName="/ppt/charts/colors13.xml" ContentType="application/vnd.ms-office.chartcolorstyle+xml"/>
  <Override PartName="/ppt/charts/colors14.xml" ContentType="application/vnd.ms-office.chartcolorstyle+xml"/>
  <Override PartName="/ppt/charts/colors15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colors4.xml" ContentType="application/vnd.ms-office.chartcolorstyle+xml"/>
  <Override PartName="/ppt/charts/colors5.xml" ContentType="application/vnd.ms-office.chartcolorstyle+xml"/>
  <Override PartName="/ppt/charts/colors6.xml" ContentType="application/vnd.ms-office.chartcolorstyle+xml"/>
  <Override PartName="/ppt/charts/colors7.xml" ContentType="application/vnd.ms-office.chartcolorstyle+xml"/>
  <Override PartName="/ppt/charts/colors8.xml" ContentType="application/vnd.ms-office.chartcolorstyle+xml"/>
  <Override PartName="/ppt/charts/colors9.xml" ContentType="application/vnd.ms-office.chartcolorstyle+xml"/>
  <Override PartName="/ppt/charts/style1.xml" ContentType="application/vnd.ms-office.chartstyle+xml"/>
  <Override PartName="/ppt/charts/style10.xml" ContentType="application/vnd.ms-office.chartstyle+xml"/>
  <Override PartName="/ppt/charts/style11.xml" ContentType="application/vnd.ms-office.chartstyle+xml"/>
  <Override PartName="/ppt/charts/style12.xml" ContentType="application/vnd.ms-office.chartstyle+xml"/>
  <Override PartName="/ppt/charts/style13.xml" ContentType="application/vnd.ms-office.chartstyle+xml"/>
  <Override PartName="/ppt/charts/style14.xml" ContentType="application/vnd.ms-office.chartstyle+xml"/>
  <Override PartName="/ppt/charts/style15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charts/style4.xml" ContentType="application/vnd.ms-office.chartstyle+xml"/>
  <Override PartName="/ppt/charts/style5.xml" ContentType="application/vnd.ms-office.chartstyle+xml"/>
  <Override PartName="/ppt/charts/style6.xml" ContentType="application/vnd.ms-office.chartstyle+xml"/>
  <Override PartName="/ppt/charts/style7.xml" ContentType="application/vnd.ms-office.chartstyle+xml"/>
  <Override PartName="/ppt/charts/style8.xml" ContentType="application/vnd.ms-office.chartstyle+xml"/>
  <Override PartName="/ppt/charts/style9.xml" ContentType="application/vnd.ms-office.chartstyl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392" r:id="rId3"/>
    <p:sldId id="331" r:id="rId4"/>
    <p:sldId id="443" r:id="rId5"/>
    <p:sldId id="446" r:id="rId6"/>
    <p:sldId id="447" r:id="rId7"/>
    <p:sldId id="448" r:id="rId8"/>
    <p:sldId id="449" r:id="rId9"/>
    <p:sldId id="450" r:id="rId10"/>
    <p:sldId id="452" r:id="rId11"/>
    <p:sldId id="424" r:id="rId12"/>
    <p:sldId id="453" r:id="rId13"/>
    <p:sldId id="451" r:id="rId14"/>
    <p:sldId id="435" r:id="rId15"/>
    <p:sldId id="282" r:id="rId16"/>
    <p:sldId id="440" r:id="rId17"/>
    <p:sldId id="454" r:id="rId18"/>
    <p:sldId id="410" r:id="rId19"/>
    <p:sldId id="455" r:id="rId20"/>
  </p:sldIdLst>
  <p:sldSz cx="100806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22CF"/>
    <a:srgbClr val="77CDEE"/>
    <a:srgbClr val="4BD6DD"/>
    <a:srgbClr val="DC635C"/>
    <a:srgbClr val="63DCE2"/>
    <a:srgbClr val="66A9D8"/>
    <a:srgbClr val="C76D5C"/>
    <a:srgbClr val="44D5DC"/>
    <a:srgbClr val="94D8F2"/>
    <a:srgbClr val="D9F1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ColorStyle" Target="colors10.xml"/><Relationship Id="rId2" Type="http://schemas.microsoft.com/office/2011/relationships/chartStyle" Target="style10.xml"/><Relationship Id="rId1" Type="http://schemas.openxmlformats.org/officeDocument/2006/relationships/package" Target="../embeddings/Workbook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ColorStyle" Target="colors11.xml"/><Relationship Id="rId2" Type="http://schemas.microsoft.com/office/2011/relationships/chartStyle" Target="style11.xml"/><Relationship Id="rId1" Type="http://schemas.openxmlformats.org/officeDocument/2006/relationships/package" Target="../embeddings/Workbook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ColorStyle" Target="colors12.xml"/><Relationship Id="rId2" Type="http://schemas.microsoft.com/office/2011/relationships/chartStyle" Target="style12.xml"/><Relationship Id="rId1" Type="http://schemas.openxmlformats.org/officeDocument/2006/relationships/package" Target="../embeddings/Workbook12.xlsx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ColorStyle" Target="colors13.xml"/><Relationship Id="rId2" Type="http://schemas.microsoft.com/office/2011/relationships/chartStyle" Target="style13.xml"/><Relationship Id="rId1" Type="http://schemas.openxmlformats.org/officeDocument/2006/relationships/package" Target="../embeddings/Workbook13.xlsx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ColorStyle" Target="colors14.xml"/><Relationship Id="rId2" Type="http://schemas.microsoft.com/office/2011/relationships/chartStyle" Target="style14.xml"/><Relationship Id="rId1" Type="http://schemas.openxmlformats.org/officeDocument/2006/relationships/package" Target="../embeddings/Workbook14.xlsx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ColorStyle" Target="colors15.xml"/><Relationship Id="rId2" Type="http://schemas.microsoft.com/office/2011/relationships/chartStyle" Target="style15.xml"/><Relationship Id="rId1" Type="http://schemas.openxmlformats.org/officeDocument/2006/relationships/package" Target="../embeddings/Workbook15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package" Target="../embeddings/Workbook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package" Target="../embeddings/Workbook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microsoft.com/office/2011/relationships/chartStyle" Target="style6.xml"/><Relationship Id="rId1" Type="http://schemas.openxmlformats.org/officeDocument/2006/relationships/package" Target="../embeddings/Workbook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ColorStyle" Target="colors7.xml"/><Relationship Id="rId2" Type="http://schemas.microsoft.com/office/2011/relationships/chartStyle" Target="style7.xml"/><Relationship Id="rId1" Type="http://schemas.openxmlformats.org/officeDocument/2006/relationships/package" Target="../embeddings/Workbook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ColorStyle" Target="colors8.xml"/><Relationship Id="rId2" Type="http://schemas.microsoft.com/office/2011/relationships/chartStyle" Target="style8.xml"/><Relationship Id="rId1" Type="http://schemas.openxmlformats.org/officeDocument/2006/relationships/package" Target="../embeddings/Workbook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microsoft.com/office/2011/relationships/chartStyle" Target="style9.xml"/><Relationship Id="rId1" Type="http://schemas.openxmlformats.org/officeDocument/2006/relationships/package" Target="../embeddings/Workbook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998736507228781"/>
          <c:y val="0.102618195139249"/>
          <c:w val="0.477169347925976"/>
          <c:h val="0.69659454140450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/>
          <c:explosion val="0"/>
          <c:dPt>
            <c:idx val="0"/>
            <c:bubble3D val="0"/>
            <c:spPr>
              <a:pattFill prst="dkDnDiag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pattFill prst="pct80">
                <a:fgClr>
                  <a:srgbClr val="002060"/>
                </a:fgClr>
                <a:bgClr>
                  <a:schemeClr val="bg1"/>
                </a:bgClr>
              </a:patt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pattFill prst="pct75">
                <a:fgClr>
                  <a:srgbClr val="00B050"/>
                </a:fgClr>
                <a:bgClr>
                  <a:schemeClr val="bg1"/>
                </a:bgClr>
              </a:patt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0370781202457092"/>
                  <c:y val="0.069271084326715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0327474600363831"/>
                  <c:y val="0.026943070018168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123496913887105"/>
                  <c:y val="-0.048332536038604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No sabe</c:v>
                </c:pt>
              </c:strCache>
            </c:strRef>
          </c:cat>
          <c:val>
            <c:numRef>
              <c:f>Hoja1!$B$2:$B$4</c:f>
              <c:numCache>
                <c:formatCode>0.0%</c:formatCode>
                <c:ptCount val="3"/>
                <c:pt idx="0">
                  <c:v>0.254</c:v>
                </c:pt>
                <c:pt idx="1">
                  <c:v>0.713</c:v>
                </c:pt>
                <c:pt idx="2">
                  <c:v>0.033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en-US"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en-US"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</c:legendEntry>
      <c:layout>
        <c:manualLayout>
          <c:xMode val="edge"/>
          <c:yMode val="edge"/>
          <c:x val="0.654211371434941"/>
          <c:y val="0.400024438603501"/>
          <c:w val="0.294229808668512"/>
          <c:h val="0.3120429162275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 sz="2400" b="0"/>
      </a:pPr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60742796594863"/>
          <c:y val="0.134760685661203"/>
          <c:w val="0.962054736823632"/>
          <c:h val="0.716971777564052"/>
        </c:manualLayout>
      </c:layout>
      <c:barChart>
        <c:barDir val="col"/>
        <c:grouping val="clustered"/>
        <c:varyColors val="0"/>
        <c:ser>
          <c:idx val="0"/>
          <c:order val="0"/>
          <c:spPr>
            <a:pattFill prst="dkHorz">
              <a:fgClr>
                <a:srgbClr val="0070C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Votó a Favor</c:v>
                </c:pt>
                <c:pt idx="1">
                  <c:v>Votó En Contra</c:v>
                </c:pt>
                <c:pt idx="2">
                  <c:v>Total</c:v>
                </c:pt>
              </c:strCache>
            </c:strRef>
          </c:cat>
          <c:val>
            <c:numRef>
              <c:f>Hoja1!$B$2:$B$4</c:f>
              <c:numCache>
                <c:formatCode>0.0</c:formatCode>
                <c:ptCount val="3"/>
                <c:pt idx="0">
                  <c:v>6.5</c:v>
                </c:pt>
                <c:pt idx="1">
                  <c:v>4.3</c:v>
                </c:pt>
                <c:pt idx="2">
                  <c:v>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31695967"/>
        <c:axId val="107991775"/>
      </c:barChart>
      <c:catAx>
        <c:axId val="2031695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07991775"/>
        <c:crosses val="autoZero"/>
        <c:auto val="1"/>
        <c:lblAlgn val="ctr"/>
        <c:lblOffset val="100"/>
        <c:noMultiLvlLbl val="0"/>
      </c:catAx>
      <c:valAx>
        <c:axId val="107991775"/>
        <c:scaling>
          <c:orientation val="minMax"/>
          <c:max val="10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0316959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/>
      </a:solidFill>
    </a:ln>
    <a:effectLst/>
  </c:spPr>
  <c:txPr>
    <a:bodyPr/>
    <a:lstStyle/>
    <a:p>
      <a:pPr>
        <a:defRPr lang="en-US" sz="2400"/>
      </a:pPr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79452631763679"/>
          <c:y val="0.0734304292408021"/>
          <c:w val="0.962054736823632"/>
          <c:h val="0.716971777564052"/>
        </c:manualLayout>
      </c:layout>
      <c:barChart>
        <c:barDir val="col"/>
        <c:grouping val="clustered"/>
        <c:varyColors val="0"/>
        <c:ser>
          <c:idx val="0"/>
          <c:order val="0"/>
          <c:spPr>
            <a:pattFill prst="dkHorz">
              <a:fgClr>
                <a:srgbClr val="0070C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5"/>
                <c:pt idx="0">
                  <c:v>Muy buena</c:v>
                </c:pt>
                <c:pt idx="1">
                  <c:v>Buena</c:v>
                </c:pt>
                <c:pt idx="2">
                  <c:v>Más o menos</c:v>
                </c:pt>
                <c:pt idx="3">
                  <c:v>Mala</c:v>
                </c:pt>
                <c:pt idx="4">
                  <c:v>Muy mala</c:v>
                </c:pt>
              </c:strCache>
            </c:strRef>
          </c:cat>
          <c:val>
            <c:numRef>
              <c:f>Hoja1!$B$2:$B$6</c:f>
              <c:numCache>
                <c:formatCode>0.0%</c:formatCode>
                <c:ptCount val="5"/>
                <c:pt idx="0">
                  <c:v>0.052</c:v>
                </c:pt>
                <c:pt idx="1">
                  <c:v>0.308</c:v>
                </c:pt>
                <c:pt idx="2">
                  <c:v>0.308</c:v>
                </c:pt>
                <c:pt idx="3">
                  <c:v>0.192</c:v>
                </c:pt>
                <c:pt idx="4">
                  <c:v>0.14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31695967"/>
        <c:axId val="107991775"/>
      </c:barChart>
      <c:catAx>
        <c:axId val="2031695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07991775"/>
        <c:crosses val="autoZero"/>
        <c:auto val="1"/>
        <c:lblAlgn val="ctr"/>
        <c:lblOffset val="100"/>
        <c:noMultiLvlLbl val="0"/>
      </c:catAx>
      <c:valAx>
        <c:axId val="107991775"/>
        <c:scaling>
          <c:orientation val="minMax"/>
          <c:max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0316959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/>
      </a:solidFill>
    </a:ln>
    <a:effectLst/>
  </c:spPr>
  <c:txPr>
    <a:bodyPr/>
    <a:lstStyle/>
    <a:p>
      <a:pPr>
        <a:defRPr lang="en-US" sz="2400"/>
      </a:pPr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0859331414833"/>
          <c:y val="0.00402742631231202"/>
          <c:w val="0.602943271804875"/>
          <c:h val="0.9777007169542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Otro</c:v>
                </c:pt>
              </c:strCache>
            </c:strRef>
          </c:tx>
          <c:spPr>
            <a:pattFill prst="dkHorz">
              <a:fgClr>
                <a:srgbClr val="DC22CF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dkHorz">
                <a:fgClr>
                  <a:srgbClr val="DC22CF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2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Hoja1!$B$2</c:f>
              <c:numCache>
                <c:formatCode>0.0%</c:formatCode>
                <c:ptCount val="1"/>
                <c:pt idx="0">
                  <c:v>0.063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Ninguno</c:v>
                </c:pt>
              </c:strCache>
            </c:strRef>
          </c:tx>
          <c:spPr>
            <a:pattFill prst="dkHorz">
              <a:fgClr>
                <a:srgbClr val="0070C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2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Hoja1!$C$2</c:f>
              <c:numCache>
                <c:formatCode>0.0%</c:formatCode>
                <c:ptCount val="1"/>
                <c:pt idx="0">
                  <c:v>0.035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Luis Cordero</c:v>
                </c:pt>
              </c:strCache>
            </c:strRef>
          </c:tx>
          <c:spPr>
            <a:pattFill prst="dkHorz">
              <a:fgClr>
                <a:srgbClr val="94D8F2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2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Hoja1!$D$2</c:f>
              <c:numCache>
                <c:formatCode>0.0%</c:formatCode>
                <c:ptCount val="1"/>
                <c:pt idx="0">
                  <c:v>0.018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Sebastián Piñera</c:v>
                </c:pt>
              </c:strCache>
            </c:strRef>
          </c:tx>
          <c:spPr>
            <a:pattFill prst="dkHorz">
              <a:fgClr>
                <a:schemeClr val="accent6">
                  <a:lumMod val="75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2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Hoja1!$E$2</c:f>
              <c:numCache>
                <c:formatCode>0.0%</c:formatCode>
                <c:ptCount val="1"/>
                <c:pt idx="0">
                  <c:v>0.029</c:v>
                </c:pt>
              </c:numCache>
            </c:numRef>
          </c:val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Manuel Monsalve</c:v>
                </c:pt>
              </c:strCache>
            </c:strRef>
          </c:tx>
          <c:spPr>
            <a:pattFill prst="dkHorz">
              <a:fgClr>
                <a:schemeClr val="accent4">
                  <a:lumMod val="75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2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Hoja1!$F$2</c:f>
              <c:numCache>
                <c:formatCode>0.0%</c:formatCode>
                <c:ptCount val="1"/>
                <c:pt idx="0">
                  <c:v>0.031</c:v>
                </c:pt>
              </c:numCache>
            </c:numRef>
          </c:val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Franco Parisi</c:v>
                </c:pt>
              </c:strCache>
            </c:strRef>
          </c:tx>
          <c:spPr>
            <a:pattFill prst="dkHorz">
              <a:fgClr>
                <a:srgbClr val="4BD6DD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2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Hoja1!$G$2</c:f>
              <c:numCache>
                <c:formatCode>0.0%</c:formatCode>
                <c:ptCount val="1"/>
                <c:pt idx="0">
                  <c:v>0.036</c:v>
                </c:pt>
              </c:numCache>
            </c:numRef>
          </c:val>
        </c:ser>
        <c:ser>
          <c:idx val="6"/>
          <c:order val="6"/>
          <c:tx>
            <c:strRef>
              <c:f>Hoja1!$H$1</c:f>
              <c:strCache>
                <c:ptCount val="1"/>
                <c:pt idx="0">
                  <c:v>Camila Vallejo</c:v>
                </c:pt>
              </c:strCache>
            </c:strRef>
          </c:tx>
          <c:spPr>
            <a:pattFill prst="dkHorz">
              <a:fgClr>
                <a:srgbClr val="66A9D8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2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Hoja1!$H$2</c:f>
              <c:numCache>
                <c:formatCode>0.0%</c:formatCode>
                <c:ptCount val="1"/>
                <c:pt idx="0">
                  <c:v>0.076</c:v>
                </c:pt>
              </c:numCache>
            </c:numRef>
          </c:val>
        </c:ser>
        <c:ser>
          <c:idx val="7"/>
          <c:order val="7"/>
          <c:tx>
            <c:strRef>
              <c:f>Hoja1!$I$1</c:f>
              <c:strCache>
                <c:ptCount val="1"/>
                <c:pt idx="0">
                  <c:v>Claudio Orrego</c:v>
                </c:pt>
              </c:strCache>
            </c:strRef>
          </c:tx>
          <c:spPr>
            <a:pattFill prst="dkHorz">
              <a:fgClr>
                <a:srgbClr val="00B05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2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Hoja1!$I$2</c:f>
              <c:numCache>
                <c:formatCode>0.0%</c:formatCode>
                <c:ptCount val="1"/>
                <c:pt idx="0">
                  <c:v>0.084</c:v>
                </c:pt>
              </c:numCache>
            </c:numRef>
          </c:val>
        </c:ser>
        <c:ser>
          <c:idx val="8"/>
          <c:order val="8"/>
          <c:tx>
            <c:strRef>
              <c:f>Hoja1!$J$1</c:f>
              <c:strCache>
                <c:ptCount val="1"/>
                <c:pt idx="0">
                  <c:v>Michelle Bachelet</c:v>
                </c:pt>
              </c:strCache>
            </c:strRef>
          </c:tx>
          <c:spPr>
            <a:pattFill prst="dkHorz">
              <a:fgClr>
                <a:schemeClr val="accent4">
                  <a:lumMod val="75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2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Hoja1!$J$2</c:f>
              <c:numCache>
                <c:formatCode>0.0%</c:formatCode>
                <c:ptCount val="1"/>
                <c:pt idx="0">
                  <c:v>0.102</c:v>
                </c:pt>
              </c:numCache>
            </c:numRef>
          </c:val>
        </c:ser>
        <c:ser>
          <c:idx val="9"/>
          <c:order val="9"/>
          <c:tx>
            <c:strRef>
              <c:f>Hoja1!$K$1</c:f>
              <c:strCache>
                <c:ptCount val="1"/>
                <c:pt idx="0">
                  <c:v>Carolina Tohá</c:v>
                </c:pt>
              </c:strCache>
            </c:strRef>
          </c:tx>
          <c:spPr>
            <a:pattFill prst="dkHorz">
              <a:fgClr>
                <a:srgbClr val="0070C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2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Hoja1!$K$2</c:f>
              <c:numCache>
                <c:formatCode>0.0%</c:formatCode>
                <c:ptCount val="1"/>
                <c:pt idx="0">
                  <c:v>0.108</c:v>
                </c:pt>
              </c:numCache>
            </c:numRef>
          </c:val>
        </c:ser>
        <c:ser>
          <c:idx val="10"/>
          <c:order val="10"/>
          <c:tx>
            <c:strRef>
              <c:f>Hoja1!$L$1</c:f>
              <c:strCache>
                <c:ptCount val="1"/>
                <c:pt idx="0">
                  <c:v>José Antonio Kast</c:v>
                </c:pt>
              </c:strCache>
            </c:strRef>
          </c:tx>
          <c:spPr>
            <a:pattFill prst="dkHorz">
              <a:fgClr>
                <a:schemeClr val="accent2">
                  <a:lumMod val="50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2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Hoja1!$L$2</c:f>
              <c:numCache>
                <c:formatCode>0.0%</c:formatCode>
                <c:ptCount val="1"/>
                <c:pt idx="0">
                  <c:v>0.172</c:v>
                </c:pt>
              </c:numCache>
            </c:numRef>
          </c:val>
        </c:ser>
        <c:ser>
          <c:idx val="11"/>
          <c:order val="11"/>
          <c:tx>
            <c:strRef>
              <c:f>Hoja1!$M$1</c:f>
              <c:strCache>
                <c:ptCount val="1"/>
                <c:pt idx="0">
                  <c:v>Evelyn Matthei</c:v>
                </c:pt>
              </c:strCache>
            </c:strRef>
          </c:tx>
          <c:spPr>
            <a:pattFill prst="dkHorz">
              <a:fgClr>
                <a:srgbClr val="7030A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2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Hoja1!$M$2</c:f>
              <c:numCache>
                <c:formatCode>0.0%</c:formatCode>
                <c:ptCount val="1"/>
                <c:pt idx="0">
                  <c:v>0.246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031695967"/>
        <c:axId val="107991775"/>
      </c:barChart>
      <c:catAx>
        <c:axId val="2031695967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2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07991775"/>
        <c:crosses val="autoZero"/>
        <c:auto val="1"/>
        <c:lblAlgn val="ctr"/>
        <c:lblOffset val="100"/>
        <c:noMultiLvlLbl val="0"/>
      </c:catAx>
      <c:valAx>
        <c:axId val="107991775"/>
        <c:scaling>
          <c:orientation val="minMax"/>
          <c:max val="0.3"/>
        </c:scaling>
        <c:delete val="1"/>
        <c:axPos val="b"/>
        <c:numFmt formatCode="0%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2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0316959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0400135659614775"/>
          <c:y val="0.0331086964987476"/>
          <c:w val="0.299836847238444"/>
          <c:h val="0.9116469648549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solidFill>
        <a:schemeClr val="bg1"/>
      </a:solidFill>
    </a:ln>
    <a:effectLst/>
  </c:spPr>
  <c:txPr>
    <a:bodyPr/>
    <a:lstStyle/>
    <a:p>
      <a:pPr>
        <a:defRPr lang="en-US" sz="2500"/>
      </a:pPr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7679839295533"/>
          <c:y val="0.0232510715788554"/>
          <c:w val="0.668241702889389"/>
          <c:h val="0.976231550152656"/>
        </c:manualLayout>
      </c:layout>
      <c:barChart>
        <c:barDir val="bar"/>
        <c:grouping val="clustered"/>
        <c:varyColors val="0"/>
        <c:ser>
          <c:idx val="0"/>
          <c:order val="0"/>
          <c:spPr>
            <a:pattFill prst="pct80">
              <a:fgClr>
                <a:srgbClr val="0070C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Hoja1!$A$2:$A$11</c:f>
              <c:strCache>
                <c:ptCount val="10"/>
                <c:pt idx="0">
                  <c:v>Luis Cordero</c:v>
                </c:pt>
                <c:pt idx="1">
                  <c:v>Manuel Monsalve</c:v>
                </c:pt>
                <c:pt idx="2">
                  <c:v>Claudio Orrego</c:v>
                </c:pt>
                <c:pt idx="3">
                  <c:v>Carolina Tohá</c:v>
                </c:pt>
                <c:pt idx="4">
                  <c:v>Michelle Bachelet</c:v>
                </c:pt>
                <c:pt idx="5">
                  <c:v>Evelyn Matthei</c:v>
                </c:pt>
                <c:pt idx="6">
                  <c:v>Sebastián Piñera</c:v>
                </c:pt>
                <c:pt idx="7">
                  <c:v>Franco Parisi</c:v>
                </c:pt>
                <c:pt idx="8">
                  <c:v>Camila Vallejo</c:v>
                </c:pt>
                <c:pt idx="9">
                  <c:v>José Antonio Kast</c:v>
                </c:pt>
              </c:strCache>
            </c:strRef>
          </c:cat>
          <c:val>
            <c:numRef>
              <c:f>Hoja1!$B$2:$B$11</c:f>
              <c:numCache>
                <c:formatCode>0.0%</c:formatCode>
                <c:ptCount val="10"/>
                <c:pt idx="0">
                  <c:v>0.031</c:v>
                </c:pt>
                <c:pt idx="1">
                  <c:v>0.078</c:v>
                </c:pt>
                <c:pt idx="2">
                  <c:v>0.131</c:v>
                </c:pt>
                <c:pt idx="3">
                  <c:v>0.142</c:v>
                </c:pt>
                <c:pt idx="4">
                  <c:v>0.198</c:v>
                </c:pt>
                <c:pt idx="5">
                  <c:v>0.208</c:v>
                </c:pt>
                <c:pt idx="6">
                  <c:v>0.218</c:v>
                </c:pt>
                <c:pt idx="7">
                  <c:v>0.231</c:v>
                </c:pt>
                <c:pt idx="8">
                  <c:v>0.368</c:v>
                </c:pt>
                <c:pt idx="9">
                  <c:v>0.392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031695967"/>
        <c:axId val="107991775"/>
      </c:barChart>
      <c:catAx>
        <c:axId val="20316959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07991775"/>
        <c:crosses val="autoZero"/>
        <c:auto val="1"/>
        <c:lblAlgn val="ctr"/>
        <c:lblOffset val="100"/>
        <c:noMultiLvlLbl val="0"/>
      </c:catAx>
      <c:valAx>
        <c:axId val="107991775"/>
        <c:scaling>
          <c:orientation val="minMax"/>
          <c:max val="0.6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0316959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/>
      </a:solidFill>
    </a:ln>
    <a:effectLst/>
  </c:spPr>
  <c:txPr>
    <a:bodyPr/>
    <a:lstStyle/>
    <a:p>
      <a:pPr>
        <a:defRPr lang="en-US" sz="2400"/>
      </a:pPr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7679839295533"/>
          <c:y val="0.0232510715788554"/>
          <c:w val="0.668241702889389"/>
          <c:h val="0.978525619004575"/>
        </c:manualLayout>
      </c:layout>
      <c:barChart>
        <c:barDir val="bar"/>
        <c:grouping val="clustered"/>
        <c:varyColors val="0"/>
        <c:ser>
          <c:idx val="0"/>
          <c:order val="0"/>
          <c:spPr>
            <a:pattFill prst="pct80">
              <a:fgClr>
                <a:srgbClr val="0070C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Hoja1!$A$2:$A$24</c:f>
              <c:strCache>
                <c:ptCount val="23"/>
                <c:pt idx="0">
                  <c:v>Ninguno</c:v>
                </c:pt>
                <c:pt idx="1">
                  <c:v>No sabe</c:v>
                </c:pt>
                <c:pt idx="2">
                  <c:v>Otros</c:v>
                </c:pt>
                <c:pt idx="3">
                  <c:v>Alberto Undurraga</c:v>
                </c:pt>
                <c:pt idx="4">
                  <c:v>Paz Suárez</c:v>
                </c:pt>
                <c:pt idx="5">
                  <c:v>Rojo Edwards</c:v>
                </c:pt>
                <c:pt idx="6">
                  <c:v>Francisco Vidal</c:v>
                </c:pt>
                <c:pt idx="7">
                  <c:v>Carolina Leitao</c:v>
                </c:pt>
                <c:pt idx="8">
                  <c:v>Óscar Landerretche</c:v>
                </c:pt>
                <c:pt idx="9">
                  <c:v>Teresa Marinovich</c:v>
                </c:pt>
                <c:pt idx="10">
                  <c:v>Mario Desborde</c:v>
                </c:pt>
                <c:pt idx="11">
                  <c:v>José Miguel Insulza</c:v>
                </c:pt>
                <c:pt idx="12">
                  <c:v>Sebastián Sichel</c:v>
                </c:pt>
                <c:pt idx="13">
                  <c:v>José Antonio Kast</c:v>
                </c:pt>
                <c:pt idx="14">
                  <c:v>Carolina Tohá</c:v>
                </c:pt>
                <c:pt idx="15">
                  <c:v>Sebastián Piñera</c:v>
                </c:pt>
                <c:pt idx="16">
                  <c:v>Ricardo Lagos</c:v>
                </c:pt>
                <c:pt idx="17">
                  <c:v>Ximena Rincón</c:v>
                </c:pt>
                <c:pt idx="18">
                  <c:v>Carolina Tohá</c:v>
                </c:pt>
                <c:pt idx="19">
                  <c:v>Michelle Bachelet</c:v>
                </c:pt>
                <c:pt idx="20">
                  <c:v>Gabriel Boric</c:v>
                </c:pt>
                <c:pt idx="21">
                  <c:v>Claudio Orrego</c:v>
                </c:pt>
                <c:pt idx="22">
                  <c:v>Evelyn Matthei</c:v>
                </c:pt>
              </c:strCache>
            </c:strRef>
          </c:cat>
          <c:val>
            <c:numRef>
              <c:f>Hoja1!$B$2:$B$24</c:f>
              <c:numCache>
                <c:formatCode>0.0%</c:formatCode>
                <c:ptCount val="23"/>
                <c:pt idx="0">
                  <c:v>0.259567387687188</c:v>
                </c:pt>
                <c:pt idx="1">
                  <c:v>0.115</c:v>
                </c:pt>
                <c:pt idx="2">
                  <c:v>0.0582362728785358</c:v>
                </c:pt>
                <c:pt idx="3">
                  <c:v>0.00499168053244592</c:v>
                </c:pt>
                <c:pt idx="4">
                  <c:v>0.00499168053244592</c:v>
                </c:pt>
                <c:pt idx="5">
                  <c:v>0.00665557404326123</c:v>
                </c:pt>
                <c:pt idx="6">
                  <c:v>0.00831946755407654</c:v>
                </c:pt>
                <c:pt idx="7">
                  <c:v>0.00998336106489185</c:v>
                </c:pt>
                <c:pt idx="8">
                  <c:v>0.0116472545757072</c:v>
                </c:pt>
                <c:pt idx="9">
                  <c:v>0.0116472545757072</c:v>
                </c:pt>
                <c:pt idx="10">
                  <c:v>0.0133111480865225</c:v>
                </c:pt>
                <c:pt idx="11">
                  <c:v>0.0199667221297837</c:v>
                </c:pt>
                <c:pt idx="12">
                  <c:v>0.0199667221297837</c:v>
                </c:pt>
                <c:pt idx="13">
                  <c:v>0.021630615640599</c:v>
                </c:pt>
                <c:pt idx="14">
                  <c:v>0.0266222961730449</c:v>
                </c:pt>
                <c:pt idx="15">
                  <c:v>0.0282861896838602</c:v>
                </c:pt>
                <c:pt idx="16">
                  <c:v>0.0299500831946755</c:v>
                </c:pt>
                <c:pt idx="17">
                  <c:v>0.0316139767054908</c:v>
                </c:pt>
                <c:pt idx="18" c:formatCode="0.00%">
                  <c:v>0.033</c:v>
                </c:pt>
                <c:pt idx="19">
                  <c:v>0.0382695507487521</c:v>
                </c:pt>
                <c:pt idx="20">
                  <c:v>0.0549084858569052</c:v>
                </c:pt>
                <c:pt idx="21">
                  <c:v>0.0715474209650582</c:v>
                </c:pt>
                <c:pt idx="22">
                  <c:v>0.119800332778702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031695967"/>
        <c:axId val="107991775"/>
      </c:barChart>
      <c:catAx>
        <c:axId val="2031695967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07991775"/>
        <c:crosses val="autoZero"/>
        <c:auto val="1"/>
        <c:lblAlgn val="ctr"/>
        <c:lblOffset val="100"/>
        <c:noMultiLvlLbl val="0"/>
      </c:catAx>
      <c:valAx>
        <c:axId val="107991775"/>
        <c:scaling>
          <c:orientation val="minMax"/>
          <c:max val="0.3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0316959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/>
      </a:solidFill>
    </a:ln>
    <a:effectLst/>
  </c:spPr>
  <c:txPr>
    <a:bodyPr/>
    <a:lstStyle/>
    <a:p>
      <a:pPr>
        <a:defRPr lang="en-US" sz="1400"/>
      </a:pPr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79452631763679"/>
          <c:y val="0.0734304292408021"/>
          <c:w val="0.962054736823632"/>
          <c:h val="0.716971777564052"/>
        </c:manualLayout>
      </c:layout>
      <c:barChart>
        <c:barDir val="col"/>
        <c:grouping val="clustered"/>
        <c:varyColors val="0"/>
        <c:ser>
          <c:idx val="0"/>
          <c:order val="0"/>
          <c:spPr>
            <a:pattFill prst="dkHorz">
              <a:fgClr>
                <a:srgbClr val="0070C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Aprueba</c:v>
                </c:pt>
                <c:pt idx="1">
                  <c:v>Desaprueba</c:v>
                </c:pt>
                <c:pt idx="2">
                  <c:v>No aprueba ni desaprueba</c:v>
                </c:pt>
              </c:strCache>
            </c:strRef>
          </c:cat>
          <c:val>
            <c:numRef>
              <c:f>Hoja1!$B$2:$B$4</c:f>
              <c:numCache>
                <c:formatCode>0.0%</c:formatCode>
                <c:ptCount val="3"/>
                <c:pt idx="0">
                  <c:v>0.348</c:v>
                </c:pt>
                <c:pt idx="1">
                  <c:v>0.537</c:v>
                </c:pt>
                <c:pt idx="2">
                  <c:v>0.115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31695967"/>
        <c:axId val="107991775"/>
      </c:barChart>
      <c:catAx>
        <c:axId val="2031695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07991775"/>
        <c:crosses val="autoZero"/>
        <c:auto val="1"/>
        <c:lblAlgn val="ctr"/>
        <c:lblOffset val="100"/>
        <c:noMultiLvlLbl val="0"/>
      </c:catAx>
      <c:valAx>
        <c:axId val="107991775"/>
        <c:scaling>
          <c:orientation val="minMax"/>
          <c:max val="0.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0316959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/>
      </a:solidFill>
    </a:ln>
    <a:effectLst/>
  </c:spPr>
  <c:txPr>
    <a:bodyPr/>
    <a:lstStyle/>
    <a:p>
      <a:pPr>
        <a:defRPr lang="en-US" sz="2400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27805806070968"/>
          <c:y val="0.0411610960517036"/>
          <c:w val="0.913201928132513"/>
          <c:h val="0.635376512870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Nuevo Proceso</c:v>
                </c:pt>
              </c:strCache>
            </c:strRef>
          </c:tx>
          <c:spPr>
            <a:pattFill prst="dkHorz">
              <a:fgClr>
                <a:srgbClr val="0070C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Votó A Favor</c:v>
                </c:pt>
                <c:pt idx="1">
                  <c:v>Votó En Contra</c:v>
                </c:pt>
              </c:strCache>
            </c:strRef>
          </c:cat>
          <c:val>
            <c:numRef>
              <c:f>Hoja1!$B$2:$B$3</c:f>
              <c:numCache>
                <c:formatCode>0.0%</c:formatCode>
                <c:ptCount val="2"/>
                <c:pt idx="0">
                  <c:v>0.084</c:v>
                </c:pt>
                <c:pt idx="1">
                  <c:v>0.395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No Nuevo Proceso</c:v>
                </c:pt>
              </c:strCache>
            </c:strRef>
          </c:tx>
          <c:spPr>
            <a:pattFill prst="dkHorz">
              <a:fgClr>
                <a:schemeClr val="accent2">
                  <a:lumMod val="75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Votó A Favor</c:v>
                </c:pt>
                <c:pt idx="1">
                  <c:v>Votó En Contra</c:v>
                </c:pt>
              </c:strCache>
            </c:strRef>
          </c:cat>
          <c:val>
            <c:numRef>
              <c:f>Hoja1!$C$2:$C$3</c:f>
              <c:numCache>
                <c:formatCode>0.0%</c:formatCode>
                <c:ptCount val="2"/>
                <c:pt idx="0">
                  <c:v>0.895</c:v>
                </c:pt>
                <c:pt idx="1">
                  <c:v>0.552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No sabe</c:v>
                </c:pt>
              </c:strCache>
            </c:strRef>
          </c:tx>
          <c:spPr>
            <a:pattFill prst="dkHorz">
              <a:fgClr>
                <a:schemeClr val="bg2">
                  <a:lumMod val="75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Votó A Favor</c:v>
                </c:pt>
                <c:pt idx="1">
                  <c:v>Votó En Contra</c:v>
                </c:pt>
              </c:strCache>
            </c:strRef>
          </c:cat>
          <c:val>
            <c:numRef>
              <c:f>Hoja1!$D$2:$D$3</c:f>
              <c:numCache>
                <c:formatCode>0.0%</c:formatCode>
                <c:ptCount val="2"/>
                <c:pt idx="0">
                  <c:v>0.021</c:v>
                </c:pt>
                <c:pt idx="1">
                  <c:v>0.053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031695967"/>
        <c:axId val="107991775"/>
      </c:barChart>
      <c:catAx>
        <c:axId val="2031695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07991775"/>
        <c:crosses val="autoZero"/>
        <c:auto val="1"/>
        <c:lblAlgn val="ctr"/>
        <c:lblOffset val="100"/>
        <c:noMultiLvlLbl val="0"/>
      </c:catAx>
      <c:valAx>
        <c:axId val="107991775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0316959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2652085264877"/>
          <c:y val="0.885696938380621"/>
          <c:w val="0.809987537777992"/>
          <c:h val="0.09757661950702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solidFill>
        <a:schemeClr val="bg1"/>
      </a:solidFill>
    </a:ln>
    <a:effectLst/>
  </c:spPr>
  <c:txPr>
    <a:bodyPr/>
    <a:lstStyle/>
    <a:p>
      <a:pPr>
        <a:defRPr lang="en-US" sz="2400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15721306673904"/>
          <c:y val="0.0545563383361862"/>
          <c:w val="0.477169347925976"/>
          <c:h val="0.696594541404506"/>
        </c:manualLayout>
      </c:layout>
      <c:pieChart>
        <c:varyColors val="1"/>
        <c:ser>
          <c:idx val="0"/>
          <c:order val="0"/>
          <c:spPr/>
          <c:explosion val="0"/>
          <c:dPt>
            <c:idx val="0"/>
            <c:bubble3D val="0"/>
            <c:spPr>
              <a:pattFill prst="dkDnDiag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pattFill prst="pct80">
                <a:fgClr>
                  <a:srgbClr val="002060"/>
                </a:fgClr>
                <a:bgClr>
                  <a:schemeClr val="bg1"/>
                </a:bgClr>
              </a:patt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pattFill prst="pct75">
                <a:fgClr>
                  <a:srgbClr val="00B050"/>
                </a:fgClr>
                <a:bgClr>
                  <a:schemeClr val="bg1"/>
                </a:bgClr>
              </a:patt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pattFill prst="pct60">
                <a:fgClr>
                  <a:schemeClr val="accent4"/>
                </a:fgClr>
                <a:bgClr>
                  <a:schemeClr val="bg1"/>
                </a:bgClr>
              </a:patt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0370781202457092"/>
                  <c:y val="0.069271084326715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0327474600363831"/>
                  <c:y val="0.026943070018168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123496913887105"/>
                  <c:y val="-0.048332536038604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798849179211718"/>
                  <c:y val="0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Al Gobierno</c:v>
                </c:pt>
                <c:pt idx="1">
                  <c:v>A la Oposición</c:v>
                </c:pt>
                <c:pt idx="2">
                  <c:v>A ninguno</c:v>
                </c:pt>
                <c:pt idx="3">
                  <c:v>A ambos</c:v>
                </c:pt>
              </c:strCache>
            </c:strRef>
          </c:cat>
          <c:val>
            <c:numRef>
              <c:f>Hoja1!$B$2:$B$5</c:f>
              <c:numCache>
                <c:formatCode>0.0%</c:formatCode>
                <c:ptCount val="4"/>
                <c:pt idx="0">
                  <c:v>0.267</c:v>
                </c:pt>
                <c:pt idx="1">
                  <c:v>0.098</c:v>
                </c:pt>
                <c:pt idx="2">
                  <c:v>0.608</c:v>
                </c:pt>
                <c:pt idx="3">
                  <c:v>0.027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en-US"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en-US"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</c:legendEntry>
      <c:layout>
        <c:manualLayout>
          <c:xMode val="edge"/>
          <c:yMode val="edge"/>
          <c:x val="0.654211371434941"/>
          <c:y val="0.400024438603501"/>
          <c:w val="0.294229808668512"/>
          <c:h val="0.3120429162275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 sz="2400" b="0"/>
      </a:pPr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15721306673904"/>
          <c:y val="0.0545563383361862"/>
          <c:w val="0.477169347925976"/>
          <c:h val="0.69659454140450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/>
          <c:explosion val="0"/>
          <c:dPt>
            <c:idx val="0"/>
            <c:bubble3D val="0"/>
            <c:spPr>
              <a:pattFill prst="dkDnDiag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pattFill prst="pct80">
                <a:fgClr>
                  <a:srgbClr val="002060"/>
                </a:fgClr>
                <a:bgClr>
                  <a:schemeClr val="bg1"/>
                </a:bgClr>
              </a:patt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pattFill prst="pct75">
                <a:fgClr>
                  <a:srgbClr val="00B050"/>
                </a:fgClr>
                <a:bgClr>
                  <a:schemeClr val="bg1"/>
                </a:bgClr>
              </a:patt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0370781202457092"/>
                  <c:y val="0.069271084326715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0327474600363831"/>
                  <c:y val="0.026943070018168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123496913887105"/>
                  <c:y val="-0.048332536038604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Fortalece</c:v>
                </c:pt>
                <c:pt idx="1">
                  <c:v>Debilita</c:v>
                </c:pt>
                <c:pt idx="2">
                  <c:v>No afecta</c:v>
                </c:pt>
              </c:strCache>
            </c:strRef>
          </c:cat>
          <c:val>
            <c:numRef>
              <c:f>Hoja1!$B$2:$B$4</c:f>
              <c:numCache>
                <c:formatCode>0.0%</c:formatCode>
                <c:ptCount val="3"/>
                <c:pt idx="0">
                  <c:v>0.128</c:v>
                </c:pt>
                <c:pt idx="1">
                  <c:v>0.409</c:v>
                </c:pt>
                <c:pt idx="2">
                  <c:v>0.463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en-US"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en-US"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</c:legendEntry>
      <c:layout>
        <c:manualLayout>
          <c:xMode val="edge"/>
          <c:yMode val="edge"/>
          <c:x val="0.654211371434941"/>
          <c:y val="0.400024438603501"/>
          <c:w val="0.294229808668512"/>
          <c:h val="0.3120429162275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 sz="2400" b="0"/>
      </a:pPr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15721306673904"/>
          <c:y val="0.0545563383361862"/>
          <c:w val="0.477169347925976"/>
          <c:h val="0.69659454140450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/>
          <c:explosion val="0"/>
          <c:dPt>
            <c:idx val="0"/>
            <c:bubble3D val="0"/>
            <c:spPr>
              <a:pattFill prst="dkDnDiag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pattFill prst="pct80">
                <a:fgClr>
                  <a:srgbClr val="002060"/>
                </a:fgClr>
                <a:bgClr>
                  <a:schemeClr val="bg1"/>
                </a:bgClr>
              </a:patt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pattFill prst="pct75">
                <a:fgClr>
                  <a:srgbClr val="00B050"/>
                </a:fgClr>
                <a:bgClr>
                  <a:schemeClr val="bg1"/>
                </a:bgClr>
              </a:patt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0523822291579427"/>
                  <c:y val="0.016961489193567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0327474600363831"/>
                  <c:y val="0.026943070018168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123496913887105"/>
                  <c:y val="-0.048332536038604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Fortalece</c:v>
                </c:pt>
                <c:pt idx="1">
                  <c:v>Debilita</c:v>
                </c:pt>
                <c:pt idx="2">
                  <c:v>No afecta</c:v>
                </c:pt>
              </c:strCache>
            </c:strRef>
          </c:cat>
          <c:val>
            <c:numRef>
              <c:f>Hoja1!$B$2:$B$4</c:f>
              <c:numCache>
                <c:formatCode>0.0%</c:formatCode>
                <c:ptCount val="3"/>
                <c:pt idx="0">
                  <c:v>0.066</c:v>
                </c:pt>
                <c:pt idx="1">
                  <c:v>0.616</c:v>
                </c:pt>
                <c:pt idx="2">
                  <c:v>0.318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en-US"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en-US"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</c:legendEntry>
      <c:layout>
        <c:manualLayout>
          <c:xMode val="edge"/>
          <c:yMode val="edge"/>
          <c:x val="0.632785618957814"/>
          <c:y val="0.265514051118262"/>
          <c:w val="0.294229808668512"/>
          <c:h val="0.3120429162275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 sz="2400" b="0"/>
      </a:pPr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15721306673904"/>
          <c:y val="0.0545563383361862"/>
          <c:w val="0.477169347925976"/>
          <c:h val="0.69659454140450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/>
          <c:explosion val="0"/>
          <c:dPt>
            <c:idx val="0"/>
            <c:bubble3D val="0"/>
            <c:spPr>
              <a:pattFill prst="dkDnDiag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pattFill prst="pct80">
                <a:fgClr>
                  <a:srgbClr val="002060"/>
                </a:fgClr>
                <a:bgClr>
                  <a:schemeClr val="bg1"/>
                </a:bgClr>
              </a:patt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pattFill prst="pct75">
                <a:fgClr>
                  <a:srgbClr val="00B050"/>
                </a:fgClr>
                <a:bgClr>
                  <a:schemeClr val="bg1"/>
                </a:bgClr>
              </a:patt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0523822291579427"/>
                  <c:y val="0.016961489193567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0327474600363831"/>
                  <c:y val="0.026943070018168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123496913887105"/>
                  <c:y val="-0.048332536038604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Fortalece</c:v>
                </c:pt>
                <c:pt idx="1">
                  <c:v>Debilita</c:v>
                </c:pt>
                <c:pt idx="2">
                  <c:v>No afecta</c:v>
                </c:pt>
              </c:strCache>
            </c:strRef>
          </c:cat>
          <c:val>
            <c:numRef>
              <c:f>Hoja1!$B$2:$B$4</c:f>
              <c:numCache>
                <c:formatCode>0.0%</c:formatCode>
                <c:ptCount val="3"/>
                <c:pt idx="0">
                  <c:v>0.236</c:v>
                </c:pt>
                <c:pt idx="1">
                  <c:v>0.195</c:v>
                </c:pt>
                <c:pt idx="2">
                  <c:v>0.569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en-US"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en-US"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</c:legendEntry>
      <c:layout>
        <c:manualLayout>
          <c:xMode val="edge"/>
          <c:yMode val="edge"/>
          <c:x val="0.632785618957814"/>
          <c:y val="0.265514051118262"/>
          <c:w val="0.294229808668512"/>
          <c:h val="0.3120429162275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 sz="2400" b="0"/>
      </a:pPr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60742796594863"/>
          <c:y val="0.134760685661203"/>
          <c:w val="0.962054736823632"/>
          <c:h val="0.716971777564052"/>
        </c:manualLayout>
      </c:layout>
      <c:barChart>
        <c:barDir val="col"/>
        <c:grouping val="clustered"/>
        <c:varyColors val="0"/>
        <c:ser>
          <c:idx val="0"/>
          <c:order val="0"/>
          <c:spPr>
            <a:pattFill prst="dkHorz">
              <a:fgClr>
                <a:srgbClr val="0070C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Notas hacia la Izquierda</c:v>
                </c:pt>
                <c:pt idx="1">
                  <c:v>Nota de Centro</c:v>
                </c:pt>
                <c:pt idx="2">
                  <c:v>Notas hacia la Derecha</c:v>
                </c:pt>
              </c:strCache>
            </c:strRef>
          </c:cat>
          <c:val>
            <c:numRef>
              <c:f>Hoja1!$B$2:$B$4</c:f>
              <c:numCache>
                <c:formatCode>0.0%</c:formatCode>
                <c:ptCount val="3"/>
                <c:pt idx="0">
                  <c:v>0.261</c:v>
                </c:pt>
                <c:pt idx="1">
                  <c:v>0.435</c:v>
                </c:pt>
                <c:pt idx="2">
                  <c:v>0.304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31695967"/>
        <c:axId val="107991775"/>
      </c:barChart>
      <c:catAx>
        <c:axId val="2031695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07991775"/>
        <c:crosses val="autoZero"/>
        <c:auto val="1"/>
        <c:lblAlgn val="ctr"/>
        <c:lblOffset val="100"/>
        <c:noMultiLvlLbl val="0"/>
      </c:catAx>
      <c:valAx>
        <c:axId val="107991775"/>
        <c:scaling>
          <c:orientation val="minMax"/>
          <c:max val="0.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0316959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/>
      </a:solidFill>
    </a:ln>
    <a:effectLst/>
  </c:spPr>
  <c:txPr>
    <a:bodyPr/>
    <a:lstStyle/>
    <a:p>
      <a:pPr>
        <a:defRPr lang="en-US" sz="2400"/>
      </a:pPr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60742796594863"/>
          <c:y val="0.134760685661203"/>
          <c:w val="0.962054736823632"/>
          <c:h val="0.716971777564052"/>
        </c:manualLayout>
      </c:layout>
      <c:barChart>
        <c:barDir val="col"/>
        <c:grouping val="clustered"/>
        <c:varyColors val="0"/>
        <c:ser>
          <c:idx val="0"/>
          <c:order val="0"/>
          <c:spPr>
            <a:pattFill prst="dkHorz">
              <a:fgClr>
                <a:srgbClr val="0070C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Votó a Favor</c:v>
                </c:pt>
                <c:pt idx="1">
                  <c:v>Votó En Contra</c:v>
                </c:pt>
                <c:pt idx="2">
                  <c:v>Total</c:v>
                </c:pt>
              </c:strCache>
            </c:strRef>
          </c:cat>
          <c:val>
            <c:numRef>
              <c:f>Hoja1!$B$2:$B$4</c:f>
              <c:numCache>
                <c:formatCode>0.0</c:formatCode>
                <c:ptCount val="3"/>
                <c:pt idx="0">
                  <c:v>6.1</c:v>
                </c:pt>
                <c:pt idx="1">
                  <c:v>4.8</c:v>
                </c:pt>
                <c:pt idx="2">
                  <c:v>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31695967"/>
        <c:axId val="107991775"/>
      </c:barChart>
      <c:catAx>
        <c:axId val="2031695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07991775"/>
        <c:crosses val="autoZero"/>
        <c:auto val="1"/>
        <c:lblAlgn val="ctr"/>
        <c:lblOffset val="100"/>
        <c:noMultiLvlLbl val="0"/>
      </c:catAx>
      <c:valAx>
        <c:axId val="107991775"/>
        <c:scaling>
          <c:orientation val="minMax"/>
          <c:max val="10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0316959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/>
      </a:solidFill>
    </a:ln>
    <a:effectLst/>
  </c:spPr>
  <c:txPr>
    <a:bodyPr/>
    <a:lstStyle/>
    <a:p>
      <a:pPr>
        <a:defRPr lang="en-US" sz="2400"/>
      </a:pPr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60742796594863"/>
          <c:y val="0.134760685661203"/>
          <c:w val="0.962054736823632"/>
          <c:h val="0.716971777564052"/>
        </c:manualLayout>
      </c:layout>
      <c:barChart>
        <c:barDir val="col"/>
        <c:grouping val="clustered"/>
        <c:varyColors val="0"/>
        <c:ser>
          <c:idx val="0"/>
          <c:order val="0"/>
          <c:spPr>
            <a:pattFill prst="dkHorz">
              <a:fgClr>
                <a:srgbClr val="0070C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Notas hacia la Izquierda</c:v>
                </c:pt>
                <c:pt idx="1">
                  <c:v>Nota de Centro</c:v>
                </c:pt>
                <c:pt idx="2">
                  <c:v>Notas hacia la Derecha</c:v>
                </c:pt>
              </c:strCache>
            </c:strRef>
          </c:cat>
          <c:val>
            <c:numRef>
              <c:f>Hoja1!$B$2:$B$4</c:f>
              <c:numCache>
                <c:formatCode>0.0%</c:formatCode>
                <c:ptCount val="3"/>
                <c:pt idx="0">
                  <c:v>0.294</c:v>
                </c:pt>
                <c:pt idx="1">
                  <c:v>0.442</c:v>
                </c:pt>
                <c:pt idx="2">
                  <c:v>0.264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31695967"/>
        <c:axId val="107991775"/>
      </c:barChart>
      <c:catAx>
        <c:axId val="2031695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07991775"/>
        <c:crosses val="autoZero"/>
        <c:auto val="1"/>
        <c:lblAlgn val="ctr"/>
        <c:lblOffset val="100"/>
        <c:noMultiLvlLbl val="0"/>
      </c:catAx>
      <c:valAx>
        <c:axId val="107991775"/>
        <c:scaling>
          <c:orientation val="minMax"/>
          <c:max val="0.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0316959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/>
      </a:solidFill>
    </a:ln>
    <a:effectLst/>
  </c:spPr>
  <c:txPr>
    <a:bodyPr/>
    <a:lstStyle/>
    <a:p>
      <a:pPr>
        <a:defRPr lang="en-US" sz="2400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ECB0B-5DA8-45E4-A8BD-B44861DB8EC9}" type="datetimeFigureOut">
              <a:rPr lang="es-CL" smtClean="0"/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0463" y="1143000"/>
            <a:ext cx="4537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63CA1-8A33-4972-9E07-1BE43799FDF9}" type="slidenum">
              <a:rPr lang="es-CL" smtClean="0"/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1122363"/>
            <a:ext cx="856853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60078" y="3602038"/>
            <a:ext cx="756046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F8FC-25EE-4F24-AD95-C2D0B8159D03}" type="datetime1">
              <a:rPr lang="es-CL" smtClean="0"/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00E9F-FA74-4F00-8A1D-756C227145EF}" type="slidenum">
              <a:rPr lang="es-CL" smtClean="0"/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BCEFC-B7D2-41A3-93F8-C8EC15801B0B}" type="datetime1">
              <a:rPr lang="es-CL" smtClean="0"/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00E9F-FA74-4F00-8A1D-756C227145EF}" type="slidenum">
              <a:rPr lang="es-CL" smtClean="0"/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8" y="365125"/>
            <a:ext cx="217363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93044" y="365125"/>
            <a:ext cx="6394896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F64C-7A65-4B03-8515-D107EE7ACC4B}" type="datetime1">
              <a:rPr lang="es-CL" smtClean="0"/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00E9F-FA74-4F00-8A1D-756C227145EF}" type="slidenum">
              <a:rPr lang="es-CL" smtClean="0"/>
            </a:fld>
            <a:endParaRPr lang="es-C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>
  <p:cSld name="1_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>
            <a:off x="0" y="0"/>
            <a:ext cx="10080625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sz="1800" dirty="0"/>
          </a:p>
        </p:txBody>
      </p:sp>
      <p:sp>
        <p:nvSpPr>
          <p:cNvPr id="142" name="Shape 142"/>
          <p:cNvSpPr/>
          <p:nvPr/>
        </p:nvSpPr>
        <p:spPr>
          <a:xfrm>
            <a:off x="70563" y="69755"/>
            <a:ext cx="9936619" cy="6693408"/>
          </a:xfrm>
          <a:prstGeom prst="roundRect">
            <a:avLst>
              <a:gd name="adj" fmla="val 4929"/>
            </a:avLst>
          </a:prstGeom>
          <a:solidFill>
            <a:srgbClr val="FFFFFF"/>
          </a:solidFill>
          <a:ln w="6350" cap="sq"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sz="1800" dirty="0"/>
          </a:p>
        </p:txBody>
      </p:sp>
      <p:sp>
        <p:nvSpPr>
          <p:cNvPr id="143" name="Shape 143"/>
          <p:cNvSpPr/>
          <p:nvPr/>
        </p:nvSpPr>
        <p:spPr>
          <a:xfrm>
            <a:off x="0" y="0"/>
            <a:ext cx="10080625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sz="1800" dirty="0"/>
          </a:p>
        </p:txBody>
      </p:sp>
      <p:sp>
        <p:nvSpPr>
          <p:cNvPr id="144" name="Shape 144"/>
          <p:cNvSpPr/>
          <p:nvPr/>
        </p:nvSpPr>
        <p:spPr>
          <a:xfrm>
            <a:off x="70563" y="69755"/>
            <a:ext cx="9936619" cy="6693408"/>
          </a:xfrm>
          <a:prstGeom prst="roundRect">
            <a:avLst>
              <a:gd name="adj" fmla="val 4929"/>
            </a:avLst>
          </a:prstGeom>
          <a:solidFill>
            <a:srgbClr val="FFFFFF"/>
          </a:solidFill>
          <a:ln w="6350" cap="sq"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sz="1800" dirty="0"/>
          </a:p>
        </p:txBody>
      </p:sp>
      <p:sp>
        <p:nvSpPr>
          <p:cNvPr id="145" name="Shape 145"/>
          <p:cNvSpPr>
            <a:spLocks noGrp="1"/>
          </p:cNvSpPr>
          <p:nvPr>
            <p:ph type="title" hasCustomPrompt="1"/>
          </p:nvPr>
        </p:nvSpPr>
        <p:spPr>
          <a:xfrm>
            <a:off x="1008063" y="273050"/>
            <a:ext cx="8568531" cy="114300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46" name="Shape 146"/>
          <p:cNvSpPr>
            <a:spLocks noGrp="1"/>
          </p:cNvSpPr>
          <p:nvPr>
            <p:ph type="body" sz="quarter" idx="1" hasCustomPrompt="1"/>
          </p:nvPr>
        </p:nvSpPr>
        <p:spPr>
          <a:xfrm>
            <a:off x="1008063" y="1600200"/>
            <a:ext cx="2100130" cy="4495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800"/>
            </a:lvl1pPr>
            <a:lvl2pPr marL="0" indent="320040">
              <a:buClrTx/>
              <a:buSzTx/>
              <a:buFontTx/>
              <a:buNone/>
              <a:defRPr sz="1800"/>
            </a:lvl2pPr>
            <a:lvl3pPr marL="0" indent="594360">
              <a:buClrTx/>
              <a:buSzTx/>
              <a:buFontTx/>
              <a:buNone/>
              <a:defRPr sz="1800"/>
            </a:lvl3pPr>
            <a:lvl4pPr marL="0" indent="868680">
              <a:buClrTx/>
              <a:buSzTx/>
              <a:buFontTx/>
              <a:buNone/>
              <a:defRPr sz="1800"/>
            </a:lvl4pPr>
            <a:lvl5pPr marL="0" indent="1143000">
              <a:buClrTx/>
              <a:buSzTx/>
              <a:buFontTx/>
              <a:buNone/>
              <a:defRPr sz="1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47" name="Shape 1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02E1D-6B73-4EEB-B0EE-081B198D688D}" type="datetime1">
              <a:rPr lang="es-CL" smtClean="0"/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00E9F-FA74-4F00-8A1D-756C227145EF}" type="slidenum">
              <a:rPr lang="es-CL" smtClean="0"/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93" y="1709740"/>
            <a:ext cx="869453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7793" y="4589465"/>
            <a:ext cx="869453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B85A-391F-4CF6-AC69-FE82ABCF70DF}" type="datetime1">
              <a:rPr lang="es-CL" smtClean="0"/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00E9F-FA74-4F00-8A1D-756C227145EF}" type="slidenum">
              <a:rPr lang="es-CL" smtClean="0"/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93043" y="1825625"/>
            <a:ext cx="4284266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103316" y="1825625"/>
            <a:ext cx="4284266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8F50-5AC3-4D48-88B1-3D2E15438060}" type="datetime1">
              <a:rPr lang="es-CL" smtClean="0"/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00E9F-FA74-4F00-8A1D-756C227145EF}" type="slidenum">
              <a:rPr lang="es-CL" smtClean="0"/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365127"/>
            <a:ext cx="8694539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94357" y="1681163"/>
            <a:ext cx="42645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94357" y="2505075"/>
            <a:ext cx="4264576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103317" y="1681163"/>
            <a:ext cx="428557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103317" y="2505075"/>
            <a:ext cx="4285579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1380-A1F4-49EA-ADCC-19B807F12A83}" type="datetime1">
              <a:rPr lang="es-CL" smtClean="0"/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00E9F-FA74-4F00-8A1D-756C227145EF}" type="slidenum">
              <a:rPr lang="es-CL" smtClean="0"/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3735-1C6E-427E-87FA-DD9D2CFB5D53}" type="datetime1">
              <a:rPr lang="es-CL" smtClean="0"/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00E9F-FA74-4F00-8A1D-756C227145EF}" type="slidenum">
              <a:rPr lang="es-CL" smtClean="0"/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55DB-0E31-4547-B4DF-7777D1BD915A}" type="datetime1">
              <a:rPr lang="es-CL" smtClean="0"/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00E9F-FA74-4F00-8A1D-756C227145EF}" type="slidenum">
              <a:rPr lang="es-CL" smtClean="0"/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457200"/>
            <a:ext cx="325126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285579" y="987427"/>
            <a:ext cx="5103316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94356" y="2057400"/>
            <a:ext cx="325126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956F0-D0AE-484F-97E2-9A67990FF175}" type="datetime1">
              <a:rPr lang="es-CL" smtClean="0"/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00E9F-FA74-4F00-8A1D-756C227145EF}" type="slidenum">
              <a:rPr lang="es-CL" smtClean="0"/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457200"/>
            <a:ext cx="325126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85579" y="987427"/>
            <a:ext cx="5103316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94356" y="2057400"/>
            <a:ext cx="325126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68F0D-65A4-4B1F-998E-377825CEF5D8}" type="datetime1">
              <a:rPr lang="es-CL" smtClean="0"/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00E9F-FA74-4F00-8A1D-756C227145EF}" type="slidenum">
              <a:rPr lang="es-CL" smtClean="0"/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43" y="365127"/>
            <a:ext cx="86945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43" y="1825625"/>
            <a:ext cx="869453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43" y="6356352"/>
            <a:ext cx="22681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BB84E-C596-4CD0-B15C-2759659A710B}" type="datetime1">
              <a:rPr lang="es-CL" smtClean="0"/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9207" y="6356352"/>
            <a:ext cx="34022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441" y="6356352"/>
            <a:ext cx="22681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00E9F-FA74-4F00-8A1D-756C227145EF}" type="slidenum">
              <a:rPr lang="es-CL" smtClean="0"/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chart" Target="../charts/chart11.xml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chart" Target="../charts/chart12.xml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chart" Target="../charts/chart13.xml"/></Relationships>
</file>

<file path=ppt/slides/_rels/slide1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chart" Target="../charts/chart14.xml"/></Relationships>
</file>

<file path=ppt/slides/_rels/slide1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chart" Target="../charts/char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0080625" cy="563728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4527" y="3419951"/>
            <a:ext cx="6623046" cy="221733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336550" y="5637530"/>
            <a:ext cx="96266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Encuesta Nacional</a:t>
            </a:r>
            <a:r>
              <a:rPr lang="es-CL" sz="3200" dirty="0"/>
              <a:t>								  </a:t>
            </a:r>
            <a:r>
              <a:rPr lang="es-ES" sz="20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22</a:t>
            </a:r>
            <a:r>
              <a:rPr lang="es-ES" altLang="es-CL" sz="20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de diciembre</a:t>
            </a:r>
            <a:r>
              <a:rPr lang="es-CL" sz="20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de 2023</a:t>
            </a:r>
            <a:endParaRPr lang="es-CL" sz="2000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número de diapositiva 12"/>
          <p:cNvSpPr>
            <a:spLocks noGrp="1"/>
          </p:cNvSpPr>
          <p:nvPr>
            <p:ph type="sldNum" sz="quarter" idx="12"/>
          </p:nvPr>
        </p:nvSpPr>
        <p:spPr>
          <a:xfrm>
            <a:off x="7819370" y="6555718"/>
            <a:ext cx="2268141" cy="288822"/>
          </a:xfrm>
        </p:spPr>
        <p:txBody>
          <a:bodyPr/>
          <a:lstStyle/>
          <a:p>
            <a:r>
              <a:rPr lang="es-CL" sz="1600" dirty="0">
                <a:solidFill>
                  <a:schemeClr val="accent1">
                    <a:lumMod val="75000"/>
                  </a:schemeClr>
                </a:solidFill>
              </a:rPr>
              <a:t>Diapositiva </a:t>
            </a:r>
            <a:fld id="{FB200E9F-FA74-4F00-8A1D-756C227145EF}" type="slidenum">
              <a:rPr lang="es-CL" sz="1600" smtClean="0">
                <a:solidFill>
                  <a:schemeClr val="accent1">
                    <a:lumMod val="75000"/>
                  </a:schemeClr>
                </a:solidFill>
              </a:rPr>
            </a:fld>
            <a:endParaRPr lang="es-CL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26465"/>
          <a:stretch>
            <a:fillRect/>
          </a:stretch>
        </p:blipFill>
        <p:spPr>
          <a:xfrm>
            <a:off x="0" y="10509"/>
            <a:ext cx="4351282" cy="70674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5844" y="10509"/>
            <a:ext cx="6383712" cy="706749"/>
          </a:xfrm>
          <a:prstGeom prst="rect">
            <a:avLst/>
          </a:prstGeom>
        </p:spPr>
      </p:pic>
      <p:pic>
        <p:nvPicPr>
          <p:cNvPr id="2" name="Marcador de posición de contenido 1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3567430" y="6398260"/>
            <a:ext cx="2717165" cy="45974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39959" y="813330"/>
            <a:ext cx="9750489" cy="1259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s-ES" sz="2400" b="0" i="0" dirty="0">
                <a:solidFill>
                  <a:srgbClr val="2F324A"/>
                </a:solidFill>
                <a:effectLst/>
                <a:latin typeface="Noto Sans" panose="020B0502040504020204" pitchFamily="34" charset="0"/>
              </a:rPr>
              <a:t>En una escala de 1 a 10, donde 1 es MUY DE IZQUIERDA, 10 es MUY DE DERECHA y 5 es DE CENTRO, ¿dónde cree usted que debiera ubicarse un futuro Gobierno?</a:t>
            </a:r>
            <a:endParaRPr lang="es-ES" sz="24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Marcador de contenido 5"/>
          <p:cNvGraphicFramePr/>
          <p:nvPr/>
        </p:nvGraphicFramePr>
        <p:xfrm>
          <a:off x="57252" y="1651819"/>
          <a:ext cx="9966120" cy="4555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número de diapositiva 12"/>
          <p:cNvSpPr>
            <a:spLocks noGrp="1"/>
          </p:cNvSpPr>
          <p:nvPr>
            <p:ph type="sldNum" sz="quarter" idx="12"/>
          </p:nvPr>
        </p:nvSpPr>
        <p:spPr>
          <a:xfrm>
            <a:off x="7819370" y="6555718"/>
            <a:ext cx="2268141" cy="288822"/>
          </a:xfrm>
        </p:spPr>
        <p:txBody>
          <a:bodyPr/>
          <a:lstStyle/>
          <a:p>
            <a:r>
              <a:rPr lang="es-CL" sz="1600" dirty="0">
                <a:solidFill>
                  <a:schemeClr val="accent1">
                    <a:lumMod val="75000"/>
                  </a:schemeClr>
                </a:solidFill>
              </a:rPr>
              <a:t>Diapositiva </a:t>
            </a:r>
            <a:fld id="{FB200E9F-FA74-4F00-8A1D-756C227145EF}" type="slidenum">
              <a:rPr lang="es-CL" sz="1600" smtClean="0">
                <a:solidFill>
                  <a:schemeClr val="accent1">
                    <a:lumMod val="75000"/>
                  </a:schemeClr>
                </a:solidFill>
              </a:rPr>
            </a:fld>
            <a:endParaRPr lang="es-CL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26465"/>
          <a:stretch>
            <a:fillRect/>
          </a:stretch>
        </p:blipFill>
        <p:spPr>
          <a:xfrm>
            <a:off x="0" y="10509"/>
            <a:ext cx="4351282" cy="70674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5844" y="10509"/>
            <a:ext cx="6383712" cy="706749"/>
          </a:xfrm>
          <a:prstGeom prst="rect">
            <a:avLst/>
          </a:prstGeom>
        </p:spPr>
      </p:pic>
      <p:pic>
        <p:nvPicPr>
          <p:cNvPr id="2" name="Marcador de posición de contenido 1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3567430" y="6398260"/>
            <a:ext cx="2717165" cy="45974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39959" y="813330"/>
            <a:ext cx="9750489" cy="864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s-ES" sz="2400" b="0" i="0" dirty="0">
                <a:solidFill>
                  <a:srgbClr val="2F324A"/>
                </a:solidFill>
                <a:effectLst/>
                <a:latin typeface="Noto Sans" panose="020B0502040504020204" pitchFamily="34" charset="0"/>
              </a:rPr>
              <a:t>En una escala de 1 a 10, donde 1 es MUY DE IZQUIERDA, 10 es MUY DE DERECHA y 5 es DE CENTRO, ¿dónde se ubicar</a:t>
            </a:r>
            <a:r>
              <a:rPr lang="es-ES" sz="2400" dirty="0">
                <a:solidFill>
                  <a:srgbClr val="2F324A"/>
                </a:solidFill>
                <a:latin typeface="Noto Sans" panose="020B0502040504020204" pitchFamily="34" charset="0"/>
              </a:rPr>
              <a:t>ía usted</a:t>
            </a:r>
            <a:r>
              <a:rPr lang="es-ES" sz="2400" b="0" i="0" dirty="0">
                <a:solidFill>
                  <a:srgbClr val="2F324A"/>
                </a:solidFill>
                <a:effectLst/>
                <a:latin typeface="Noto Sans" panose="020B0502040504020204" pitchFamily="34" charset="0"/>
              </a:rPr>
              <a:t>?</a:t>
            </a:r>
            <a:endParaRPr lang="es-ES" sz="24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Marcador de contenido 5"/>
          <p:cNvGraphicFramePr/>
          <p:nvPr/>
        </p:nvGraphicFramePr>
        <p:xfrm>
          <a:off x="57252" y="1651819"/>
          <a:ext cx="9966120" cy="4555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número de diapositiva 12"/>
          <p:cNvSpPr>
            <a:spLocks noGrp="1"/>
          </p:cNvSpPr>
          <p:nvPr>
            <p:ph type="sldNum" sz="quarter" idx="12"/>
          </p:nvPr>
        </p:nvSpPr>
        <p:spPr>
          <a:xfrm>
            <a:off x="7819370" y="6555718"/>
            <a:ext cx="2268141" cy="288822"/>
          </a:xfrm>
        </p:spPr>
        <p:txBody>
          <a:bodyPr/>
          <a:lstStyle/>
          <a:p>
            <a:r>
              <a:rPr lang="es-CL" sz="1600" dirty="0">
                <a:solidFill>
                  <a:schemeClr val="accent1">
                    <a:lumMod val="75000"/>
                  </a:schemeClr>
                </a:solidFill>
              </a:rPr>
              <a:t>Diapositiva </a:t>
            </a:r>
            <a:fld id="{FB200E9F-FA74-4F00-8A1D-756C227145EF}" type="slidenum">
              <a:rPr lang="es-CL" sz="1600" smtClean="0">
                <a:solidFill>
                  <a:schemeClr val="accent1">
                    <a:lumMod val="75000"/>
                  </a:schemeClr>
                </a:solidFill>
              </a:rPr>
            </a:fld>
            <a:endParaRPr lang="es-CL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26465"/>
          <a:stretch>
            <a:fillRect/>
          </a:stretch>
        </p:blipFill>
        <p:spPr>
          <a:xfrm>
            <a:off x="0" y="10509"/>
            <a:ext cx="4351282" cy="70674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5844" y="10509"/>
            <a:ext cx="6383712" cy="706749"/>
          </a:xfrm>
          <a:prstGeom prst="rect">
            <a:avLst/>
          </a:prstGeom>
        </p:spPr>
      </p:pic>
      <p:pic>
        <p:nvPicPr>
          <p:cNvPr id="2" name="Marcador de posición de contenido 1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3567430" y="6398260"/>
            <a:ext cx="2717165" cy="45974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39959" y="813330"/>
            <a:ext cx="9750489" cy="864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s-ES" sz="2400" b="0" i="0" dirty="0">
                <a:solidFill>
                  <a:srgbClr val="2F324A"/>
                </a:solidFill>
                <a:effectLst/>
                <a:latin typeface="Noto Sans" panose="020B0502040504020204" pitchFamily="34" charset="0"/>
              </a:rPr>
              <a:t>En una escala de 1 a 10, donde 1 es MUY DE IZQUIERDA, 10 es MUY DE DERECHA y 5 es DE CENTRO, ¿dónde se ubicar</a:t>
            </a:r>
            <a:r>
              <a:rPr lang="es-ES" sz="2400" dirty="0">
                <a:solidFill>
                  <a:srgbClr val="2F324A"/>
                </a:solidFill>
                <a:latin typeface="Noto Sans" panose="020B0502040504020204" pitchFamily="34" charset="0"/>
              </a:rPr>
              <a:t>ía usted</a:t>
            </a:r>
            <a:r>
              <a:rPr lang="es-ES" sz="2400" b="0" i="0" dirty="0">
                <a:solidFill>
                  <a:srgbClr val="2F324A"/>
                </a:solidFill>
                <a:effectLst/>
                <a:latin typeface="Noto Sans" panose="020B0502040504020204" pitchFamily="34" charset="0"/>
              </a:rPr>
              <a:t>?</a:t>
            </a:r>
            <a:endParaRPr lang="es-ES" sz="24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Marcador de contenido 5"/>
          <p:cNvGraphicFramePr/>
          <p:nvPr/>
        </p:nvGraphicFramePr>
        <p:xfrm>
          <a:off x="57252" y="1651819"/>
          <a:ext cx="9966120" cy="4555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número de diapositiva 12"/>
          <p:cNvSpPr>
            <a:spLocks noGrp="1"/>
          </p:cNvSpPr>
          <p:nvPr>
            <p:ph type="sldNum" sz="quarter" idx="12"/>
          </p:nvPr>
        </p:nvSpPr>
        <p:spPr>
          <a:xfrm>
            <a:off x="7819370" y="6555718"/>
            <a:ext cx="2268141" cy="288822"/>
          </a:xfrm>
        </p:spPr>
        <p:txBody>
          <a:bodyPr/>
          <a:lstStyle/>
          <a:p>
            <a:r>
              <a:rPr lang="es-CL" sz="1600" dirty="0">
                <a:solidFill>
                  <a:schemeClr val="accent1">
                    <a:lumMod val="75000"/>
                  </a:schemeClr>
                </a:solidFill>
              </a:rPr>
              <a:t>Diapositiva </a:t>
            </a:r>
            <a:fld id="{FB200E9F-FA74-4F00-8A1D-756C227145EF}" type="slidenum">
              <a:rPr lang="es-CL" sz="1600" smtClean="0">
                <a:solidFill>
                  <a:schemeClr val="accent1">
                    <a:lumMod val="75000"/>
                  </a:schemeClr>
                </a:solidFill>
              </a:rPr>
            </a:fld>
            <a:endParaRPr lang="es-CL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26465"/>
          <a:stretch>
            <a:fillRect/>
          </a:stretch>
        </p:blipFill>
        <p:spPr>
          <a:xfrm>
            <a:off x="0" y="10509"/>
            <a:ext cx="4351282" cy="70674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5844" y="10509"/>
            <a:ext cx="6383712" cy="706749"/>
          </a:xfrm>
          <a:prstGeom prst="rect">
            <a:avLst/>
          </a:prstGeom>
        </p:spPr>
      </p:pic>
      <p:pic>
        <p:nvPicPr>
          <p:cNvPr id="2" name="Marcador de posición de contenido 1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3567430" y="6398260"/>
            <a:ext cx="2717165" cy="45974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39959" y="813330"/>
            <a:ext cx="9750489" cy="552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s-ES" sz="280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¿Cómo calificaría la situación económica personal?</a:t>
            </a:r>
            <a:endParaRPr lang="es-ES" sz="28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Marcador de contenido 5"/>
          <p:cNvGraphicFramePr/>
          <p:nvPr/>
        </p:nvGraphicFramePr>
        <p:xfrm>
          <a:off x="57252" y="1651819"/>
          <a:ext cx="9966120" cy="4555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número de diapositiva 12"/>
          <p:cNvSpPr>
            <a:spLocks noGrp="1"/>
          </p:cNvSpPr>
          <p:nvPr>
            <p:ph type="sldNum" sz="quarter" idx="12"/>
          </p:nvPr>
        </p:nvSpPr>
        <p:spPr>
          <a:xfrm>
            <a:off x="7819370" y="6555718"/>
            <a:ext cx="2268141" cy="288822"/>
          </a:xfrm>
        </p:spPr>
        <p:txBody>
          <a:bodyPr/>
          <a:lstStyle/>
          <a:p>
            <a:r>
              <a:rPr lang="es-CL" sz="1600" dirty="0">
                <a:solidFill>
                  <a:schemeClr val="accent1">
                    <a:lumMod val="75000"/>
                  </a:schemeClr>
                </a:solidFill>
              </a:rPr>
              <a:t>Diapositiva </a:t>
            </a:r>
            <a:fld id="{FB200E9F-FA74-4F00-8A1D-756C227145EF}" type="slidenum">
              <a:rPr lang="es-CL" sz="1600" smtClean="0">
                <a:solidFill>
                  <a:schemeClr val="accent1">
                    <a:lumMod val="75000"/>
                  </a:schemeClr>
                </a:solidFill>
              </a:rPr>
            </a:fld>
            <a:endParaRPr lang="es-CL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26465"/>
          <a:stretch>
            <a:fillRect/>
          </a:stretch>
        </p:blipFill>
        <p:spPr>
          <a:xfrm>
            <a:off x="0" y="10509"/>
            <a:ext cx="4351282" cy="70674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5844" y="10509"/>
            <a:ext cx="6383712" cy="706749"/>
          </a:xfrm>
          <a:prstGeom prst="rect">
            <a:avLst/>
          </a:prstGeom>
        </p:spPr>
      </p:pic>
      <p:pic>
        <p:nvPicPr>
          <p:cNvPr id="2" name="Marcador de posición de contenido 1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3567430" y="6398260"/>
            <a:ext cx="2717165" cy="45974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14504" y="629473"/>
            <a:ext cx="9851615" cy="1144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es-ES" sz="320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De las siguientes personas, ¿Quién sería un buen presidente para Chile?</a:t>
            </a:r>
            <a:endParaRPr lang="es-ES" sz="32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Marcador de contenido 5"/>
          <p:cNvGraphicFramePr/>
          <p:nvPr/>
        </p:nvGraphicFramePr>
        <p:xfrm>
          <a:off x="114503" y="1661480"/>
          <a:ext cx="9966120" cy="4827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número de diapositiva 12"/>
          <p:cNvSpPr>
            <a:spLocks noGrp="1"/>
          </p:cNvSpPr>
          <p:nvPr>
            <p:ph type="sldNum" sz="quarter" idx="12"/>
          </p:nvPr>
        </p:nvSpPr>
        <p:spPr>
          <a:xfrm>
            <a:off x="7819370" y="6555718"/>
            <a:ext cx="2268141" cy="288822"/>
          </a:xfrm>
        </p:spPr>
        <p:txBody>
          <a:bodyPr/>
          <a:lstStyle/>
          <a:p>
            <a:r>
              <a:rPr lang="es-CL" sz="1600" dirty="0">
                <a:solidFill>
                  <a:schemeClr val="accent1">
                    <a:lumMod val="75000"/>
                  </a:schemeClr>
                </a:solidFill>
              </a:rPr>
              <a:t>Diapositiva </a:t>
            </a:r>
            <a:fld id="{FB200E9F-FA74-4F00-8A1D-756C227145EF}" type="slidenum">
              <a:rPr lang="es-CL" sz="1600" smtClean="0">
                <a:solidFill>
                  <a:schemeClr val="accent1">
                    <a:lumMod val="75000"/>
                  </a:schemeClr>
                </a:solidFill>
              </a:rPr>
            </a:fld>
            <a:endParaRPr lang="es-CL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26465"/>
          <a:stretch>
            <a:fillRect/>
          </a:stretch>
        </p:blipFill>
        <p:spPr>
          <a:xfrm>
            <a:off x="0" y="10509"/>
            <a:ext cx="4351282" cy="70674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5844" y="10509"/>
            <a:ext cx="6383712" cy="706749"/>
          </a:xfrm>
          <a:prstGeom prst="rect">
            <a:avLst/>
          </a:prstGeom>
        </p:spPr>
      </p:pic>
      <p:pic>
        <p:nvPicPr>
          <p:cNvPr id="2" name="Marcador de posición de contenido 1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3567430" y="6398260"/>
            <a:ext cx="2717165" cy="45974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300360" y="650767"/>
            <a:ext cx="9479903" cy="99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es-ES" sz="280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¿Por cuál o cuáles de esos posibles candidatos usted NUNCA votaría como presidente para Chile?</a:t>
            </a:r>
            <a:endParaRPr lang="es-ES" sz="28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Marcador de contenido 5"/>
          <p:cNvGraphicFramePr/>
          <p:nvPr/>
        </p:nvGraphicFramePr>
        <p:xfrm>
          <a:off x="57252" y="1651819"/>
          <a:ext cx="9966120" cy="4555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número de diapositiva 12"/>
          <p:cNvSpPr>
            <a:spLocks noGrp="1"/>
          </p:cNvSpPr>
          <p:nvPr>
            <p:ph type="sldNum" sz="quarter" idx="12"/>
          </p:nvPr>
        </p:nvSpPr>
        <p:spPr>
          <a:xfrm>
            <a:off x="7819370" y="6555718"/>
            <a:ext cx="2268141" cy="288822"/>
          </a:xfrm>
        </p:spPr>
        <p:txBody>
          <a:bodyPr/>
          <a:lstStyle/>
          <a:p>
            <a:r>
              <a:rPr lang="es-CL" sz="1600" dirty="0">
                <a:solidFill>
                  <a:schemeClr val="accent1">
                    <a:lumMod val="75000"/>
                  </a:schemeClr>
                </a:solidFill>
              </a:rPr>
              <a:t>Diapositiva </a:t>
            </a:r>
            <a:fld id="{FB200E9F-FA74-4F00-8A1D-756C227145EF}" type="slidenum">
              <a:rPr lang="es-CL" sz="1600" smtClean="0">
                <a:solidFill>
                  <a:schemeClr val="accent1">
                    <a:lumMod val="75000"/>
                  </a:schemeClr>
                </a:solidFill>
              </a:rPr>
            </a:fld>
            <a:endParaRPr lang="es-CL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26465"/>
          <a:stretch>
            <a:fillRect/>
          </a:stretch>
        </p:blipFill>
        <p:spPr>
          <a:xfrm>
            <a:off x="0" y="10509"/>
            <a:ext cx="4351282" cy="70674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5844" y="10509"/>
            <a:ext cx="6383712" cy="706749"/>
          </a:xfrm>
          <a:prstGeom prst="rect">
            <a:avLst/>
          </a:prstGeom>
        </p:spPr>
      </p:pic>
      <p:pic>
        <p:nvPicPr>
          <p:cNvPr id="2" name="Marcador de posición de contenido 1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3567430" y="6398260"/>
            <a:ext cx="2717165" cy="45974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300360" y="650767"/>
            <a:ext cx="9479903" cy="99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es-ES" sz="2800" b="0" i="0" dirty="0">
                <a:solidFill>
                  <a:srgbClr val="2F324A"/>
                </a:solidFill>
                <a:effectLst/>
                <a:latin typeface="Noto Sans" panose="020B0502040504020204" pitchFamily="34" charset="0"/>
              </a:rPr>
              <a:t>De las figuras políticas que usted conoce, ¿Quién cree usted que puede mejor representar al Centro político?</a:t>
            </a:r>
            <a:endParaRPr lang="es-ES" sz="28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Marcador de contenido 5"/>
          <p:cNvGraphicFramePr/>
          <p:nvPr/>
        </p:nvGraphicFramePr>
        <p:xfrm>
          <a:off x="57252" y="1539389"/>
          <a:ext cx="9966120" cy="4874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número de diapositiva 12"/>
          <p:cNvSpPr>
            <a:spLocks noGrp="1"/>
          </p:cNvSpPr>
          <p:nvPr>
            <p:ph type="sldNum" sz="quarter" idx="12"/>
          </p:nvPr>
        </p:nvSpPr>
        <p:spPr>
          <a:xfrm>
            <a:off x="7819370" y="6555718"/>
            <a:ext cx="2268141" cy="288822"/>
          </a:xfrm>
        </p:spPr>
        <p:txBody>
          <a:bodyPr/>
          <a:lstStyle/>
          <a:p>
            <a:r>
              <a:rPr lang="es-CL" sz="1600" dirty="0">
                <a:solidFill>
                  <a:schemeClr val="accent1">
                    <a:lumMod val="75000"/>
                  </a:schemeClr>
                </a:solidFill>
              </a:rPr>
              <a:t>Diapositiva </a:t>
            </a:r>
            <a:fld id="{FB200E9F-FA74-4F00-8A1D-756C227145EF}" type="slidenum">
              <a:rPr lang="es-CL" sz="1600" smtClean="0">
                <a:solidFill>
                  <a:schemeClr val="accent1">
                    <a:lumMod val="75000"/>
                  </a:schemeClr>
                </a:solidFill>
              </a:rPr>
            </a:fld>
            <a:endParaRPr lang="es-CL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26465"/>
          <a:stretch>
            <a:fillRect/>
          </a:stretch>
        </p:blipFill>
        <p:spPr>
          <a:xfrm>
            <a:off x="0" y="10509"/>
            <a:ext cx="4351282" cy="70674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5844" y="10509"/>
            <a:ext cx="6383712" cy="706749"/>
          </a:xfrm>
          <a:prstGeom prst="rect">
            <a:avLst/>
          </a:prstGeom>
        </p:spPr>
      </p:pic>
      <p:pic>
        <p:nvPicPr>
          <p:cNvPr id="2" name="Marcador de posición de contenido 1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3567430" y="6398260"/>
            <a:ext cx="2717165" cy="45974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39959" y="813330"/>
            <a:ext cx="9750489" cy="1013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s-ES" sz="280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Independiente de su posición política, ¿usted aprueba o desaprueba la gestión del presidente Boric?</a:t>
            </a:r>
            <a:endParaRPr lang="es-ES" sz="28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Marcador de contenido 5"/>
          <p:cNvGraphicFramePr/>
          <p:nvPr/>
        </p:nvGraphicFramePr>
        <p:xfrm>
          <a:off x="57252" y="2014538"/>
          <a:ext cx="9966120" cy="4192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0080625" cy="563728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4527" y="3419951"/>
            <a:ext cx="6623046" cy="221733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336550" y="5637530"/>
            <a:ext cx="96266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Encuesta Nacional</a:t>
            </a:r>
            <a:r>
              <a:rPr lang="es-CL" sz="3200" dirty="0"/>
              <a:t>								  </a:t>
            </a:r>
            <a:r>
              <a:rPr lang="es-ES" sz="20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22</a:t>
            </a:r>
            <a:r>
              <a:rPr lang="es-ES" altLang="es-CL" sz="20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de diciembre</a:t>
            </a:r>
            <a:r>
              <a:rPr lang="es-CL" sz="20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de 2023</a:t>
            </a:r>
            <a:endParaRPr lang="es-CL" sz="2000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57140" y="332077"/>
            <a:ext cx="71663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b="1" dirty="0">
                <a:latin typeface="Arial" panose="020B0604020202020204" pitchFamily="34" charset="0"/>
                <a:cs typeface="Arial" panose="020B0604020202020204" pitchFamily="34" charset="0"/>
              </a:rPr>
              <a:t>FICHA TÉCNICA</a:t>
            </a:r>
            <a:endParaRPr lang="es-C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1094014" y="1396999"/>
          <a:ext cx="7752754" cy="3158671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821820"/>
                <a:gridCol w="4930934"/>
              </a:tblGrid>
              <a:tr h="1062101">
                <a:tc>
                  <a:txBody>
                    <a:bodyPr/>
                    <a:lstStyle/>
                    <a:p>
                      <a:pPr algn="l"/>
                      <a:r>
                        <a:rPr lang="es-CL" sz="2000" b="1" dirty="0">
                          <a:solidFill>
                            <a:schemeClr val="bg1"/>
                          </a:solidFill>
                        </a:rPr>
                        <a:t>Tipo de Encuesta</a:t>
                      </a:r>
                      <a:endParaRPr lang="es-CL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000" dirty="0">
                          <a:solidFill>
                            <a:schemeClr val="bg1"/>
                          </a:solidFill>
                          <a:latin typeface="+mj-lt"/>
                        </a:rPr>
                        <a:t>Autoaplicada</a:t>
                      </a:r>
                      <a:r>
                        <a:rPr lang="es-ES" altLang="es-CL" sz="2000" dirty="0">
                          <a:solidFill>
                            <a:schemeClr val="bg1"/>
                          </a:solidFill>
                          <a:latin typeface="+mj-lt"/>
                        </a:rPr>
                        <a:t> vía web</a:t>
                      </a:r>
                      <a:r>
                        <a:rPr lang="es-CL" sz="2000" dirty="0">
                          <a:solidFill>
                            <a:schemeClr val="bg1"/>
                          </a:solidFill>
                          <a:latin typeface="+mj-lt"/>
                        </a:rPr>
                        <a:t> a una muestra </a:t>
                      </a:r>
                      <a:r>
                        <a:rPr lang="es-ES" altLang="es-CL" sz="2000" dirty="0">
                          <a:solidFill>
                            <a:schemeClr val="bg1"/>
                          </a:solidFill>
                          <a:latin typeface="+mj-lt"/>
                        </a:rPr>
                        <a:t>seleccionada aleatoriamente y expandida según variables de sexo, edad y educación</a:t>
                      </a:r>
                      <a:endParaRPr lang="es-ES" altLang="es-CL" sz="20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678159">
                <a:tc>
                  <a:txBody>
                    <a:bodyPr/>
                    <a:lstStyle/>
                    <a:p>
                      <a:pPr algn="l"/>
                      <a:r>
                        <a:rPr lang="es-CL" sz="2000" b="1" dirty="0">
                          <a:solidFill>
                            <a:schemeClr val="bg1"/>
                          </a:solidFill>
                        </a:rPr>
                        <a:t>Fecha de Aplicación</a:t>
                      </a:r>
                      <a:endParaRPr lang="es-CL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000" dirty="0">
                          <a:solidFill>
                            <a:schemeClr val="bg1"/>
                          </a:solidFill>
                        </a:rPr>
                        <a:t>Entre el </a:t>
                      </a:r>
                      <a:r>
                        <a:rPr lang="es-ES" sz="2000" dirty="0">
                          <a:solidFill>
                            <a:schemeClr val="bg1"/>
                          </a:solidFill>
                        </a:rPr>
                        <a:t>18</a:t>
                      </a:r>
                      <a:r>
                        <a:rPr lang="es-CL" sz="2000" dirty="0">
                          <a:solidFill>
                            <a:schemeClr val="bg1"/>
                          </a:solidFill>
                        </a:rPr>
                        <a:t> y </a:t>
                      </a:r>
                      <a:r>
                        <a:rPr lang="es-ES" altLang="es-CL" sz="2000" dirty="0">
                          <a:solidFill>
                            <a:schemeClr val="bg1"/>
                          </a:solidFill>
                        </a:rPr>
                        <a:t>el 22 de diciembre </a:t>
                      </a:r>
                      <a:r>
                        <a:rPr lang="es-CL" sz="2000" dirty="0">
                          <a:solidFill>
                            <a:schemeClr val="bg1"/>
                          </a:solidFill>
                        </a:rPr>
                        <a:t>de 2023</a:t>
                      </a:r>
                      <a:endParaRPr lang="es-CL" sz="20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678159">
                <a:tc>
                  <a:txBody>
                    <a:bodyPr/>
                    <a:lstStyle/>
                    <a:p>
                      <a:pPr algn="l"/>
                      <a:r>
                        <a:rPr lang="es-CL" sz="2000" b="1" dirty="0">
                          <a:solidFill>
                            <a:schemeClr val="bg1"/>
                          </a:solidFill>
                        </a:rPr>
                        <a:t>Cantidad de Encuestas</a:t>
                      </a:r>
                      <a:endParaRPr lang="es-CL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000" dirty="0">
                          <a:solidFill>
                            <a:schemeClr val="bg1"/>
                          </a:solidFill>
                        </a:rPr>
                        <a:t>1.</a:t>
                      </a:r>
                      <a:r>
                        <a:rPr lang="es-ES" sz="2000" dirty="0">
                          <a:solidFill>
                            <a:schemeClr val="bg1"/>
                          </a:solidFill>
                        </a:rPr>
                        <a:t>124</a:t>
                      </a:r>
                      <a:r>
                        <a:rPr lang="es-CL" sz="2000" dirty="0">
                          <a:solidFill>
                            <a:schemeClr val="bg1"/>
                          </a:solidFill>
                        </a:rPr>
                        <a:t> encuestas</a:t>
                      </a:r>
                      <a:endParaRPr lang="es-CL" sz="20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740252">
                <a:tc>
                  <a:txBody>
                    <a:bodyPr/>
                    <a:lstStyle/>
                    <a:p>
                      <a:pPr algn="l"/>
                      <a:r>
                        <a:rPr lang="es-CL" sz="2000" b="1" dirty="0">
                          <a:solidFill>
                            <a:schemeClr val="bg1"/>
                          </a:solidFill>
                        </a:rPr>
                        <a:t>Error para muestra total</a:t>
                      </a:r>
                      <a:endParaRPr lang="es-CL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000" dirty="0">
                          <a:solidFill>
                            <a:schemeClr val="bg1"/>
                          </a:solidFill>
                        </a:rPr>
                        <a:t>2,5 puntos porcentuales</a:t>
                      </a:r>
                      <a:endParaRPr lang="es-CL" sz="20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número de diapositiva 12"/>
          <p:cNvSpPr>
            <a:spLocks noGrp="1"/>
          </p:cNvSpPr>
          <p:nvPr>
            <p:ph type="sldNum" sz="quarter" idx="12"/>
          </p:nvPr>
        </p:nvSpPr>
        <p:spPr>
          <a:xfrm>
            <a:off x="7819370" y="6555718"/>
            <a:ext cx="2268141" cy="288822"/>
          </a:xfrm>
        </p:spPr>
        <p:txBody>
          <a:bodyPr/>
          <a:lstStyle/>
          <a:p>
            <a:r>
              <a:rPr lang="es-CL" sz="1600" dirty="0">
                <a:solidFill>
                  <a:schemeClr val="accent1">
                    <a:lumMod val="75000"/>
                  </a:schemeClr>
                </a:solidFill>
              </a:rPr>
              <a:t>Diapositiva </a:t>
            </a:r>
            <a:fld id="{FB200E9F-FA74-4F00-8A1D-756C227145EF}" type="slidenum">
              <a:rPr lang="es-CL" sz="1600" smtClean="0">
                <a:solidFill>
                  <a:schemeClr val="accent1">
                    <a:lumMod val="75000"/>
                  </a:schemeClr>
                </a:solidFill>
              </a:rPr>
            </a:fld>
            <a:endParaRPr lang="es-CL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26465"/>
          <a:stretch>
            <a:fillRect/>
          </a:stretch>
        </p:blipFill>
        <p:spPr>
          <a:xfrm>
            <a:off x="0" y="10509"/>
            <a:ext cx="4351282" cy="70674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5844" y="10509"/>
            <a:ext cx="6383712" cy="706749"/>
          </a:xfrm>
          <a:prstGeom prst="rect">
            <a:avLst/>
          </a:prstGeom>
        </p:spPr>
      </p:pic>
      <p:pic>
        <p:nvPicPr>
          <p:cNvPr id="2" name="Marcador de posición de contenido 1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3567430" y="6398260"/>
            <a:ext cx="2717165" cy="45974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300360" y="693703"/>
            <a:ext cx="9479903" cy="99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es-ES" sz="2800" b="0" i="0" dirty="0">
                <a:solidFill>
                  <a:srgbClr val="2F324A"/>
                </a:solidFill>
                <a:effectLst/>
                <a:latin typeface="Noto Sans" panose="020B0502040504020204" pitchFamily="34" charset="0"/>
              </a:rPr>
              <a:t>¿Cree usted que en el futuro debería haber un nuevo proceso constituyente?</a:t>
            </a:r>
            <a:endParaRPr lang="es-ES" sz="28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Gráfico 5"/>
          <p:cNvGraphicFramePr/>
          <p:nvPr/>
        </p:nvGraphicFramePr>
        <p:xfrm>
          <a:off x="891098" y="1792942"/>
          <a:ext cx="8298425" cy="5284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número de diapositiva 12"/>
          <p:cNvSpPr>
            <a:spLocks noGrp="1"/>
          </p:cNvSpPr>
          <p:nvPr>
            <p:ph type="sldNum" sz="quarter" idx="12"/>
          </p:nvPr>
        </p:nvSpPr>
        <p:spPr>
          <a:xfrm>
            <a:off x="7819370" y="6555718"/>
            <a:ext cx="2268141" cy="288822"/>
          </a:xfrm>
        </p:spPr>
        <p:txBody>
          <a:bodyPr/>
          <a:lstStyle/>
          <a:p>
            <a:r>
              <a:rPr lang="es-CL" sz="1600" dirty="0">
                <a:solidFill>
                  <a:schemeClr val="accent1">
                    <a:lumMod val="75000"/>
                  </a:schemeClr>
                </a:solidFill>
              </a:rPr>
              <a:t>Diapositiva </a:t>
            </a:r>
            <a:fld id="{FB200E9F-FA74-4F00-8A1D-756C227145EF}" type="slidenum">
              <a:rPr lang="es-CL" sz="1600" smtClean="0">
                <a:solidFill>
                  <a:schemeClr val="accent1">
                    <a:lumMod val="75000"/>
                  </a:schemeClr>
                </a:solidFill>
              </a:rPr>
            </a:fld>
            <a:endParaRPr lang="es-CL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26465"/>
          <a:stretch>
            <a:fillRect/>
          </a:stretch>
        </p:blipFill>
        <p:spPr>
          <a:xfrm>
            <a:off x="0" y="10509"/>
            <a:ext cx="4351282" cy="70674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5844" y="10509"/>
            <a:ext cx="6383712" cy="706749"/>
          </a:xfrm>
          <a:prstGeom prst="rect">
            <a:avLst/>
          </a:prstGeom>
        </p:spPr>
      </p:pic>
      <p:pic>
        <p:nvPicPr>
          <p:cNvPr id="2" name="Marcador de posición de contenido 1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3567430" y="6398260"/>
            <a:ext cx="2717165" cy="459740"/>
          </a:xfrm>
          <a:prstGeom prst="rect">
            <a:avLst/>
          </a:prstGeom>
        </p:spPr>
      </p:pic>
      <p:graphicFrame>
        <p:nvGraphicFramePr>
          <p:cNvPr id="5" name="Marcador de contenido 5"/>
          <p:cNvGraphicFramePr/>
          <p:nvPr/>
        </p:nvGraphicFramePr>
        <p:xfrm>
          <a:off x="57251" y="1765114"/>
          <a:ext cx="9966120" cy="4555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300360" y="693703"/>
            <a:ext cx="9479903" cy="99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es-ES" sz="2800" b="0" i="0" dirty="0">
                <a:solidFill>
                  <a:srgbClr val="2F324A"/>
                </a:solidFill>
                <a:effectLst/>
                <a:latin typeface="Noto Sans" panose="020B0502040504020204" pitchFamily="34" charset="0"/>
              </a:rPr>
              <a:t>¿Cree usted que en el futuro debería haber un nuevo proceso constituyente?</a:t>
            </a:r>
            <a:endParaRPr lang="es-ES" sz="28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número de diapositiva 12"/>
          <p:cNvSpPr>
            <a:spLocks noGrp="1"/>
          </p:cNvSpPr>
          <p:nvPr>
            <p:ph type="sldNum" sz="quarter" idx="12"/>
          </p:nvPr>
        </p:nvSpPr>
        <p:spPr>
          <a:xfrm>
            <a:off x="7819370" y="6555718"/>
            <a:ext cx="2268141" cy="288822"/>
          </a:xfrm>
        </p:spPr>
        <p:txBody>
          <a:bodyPr/>
          <a:lstStyle/>
          <a:p>
            <a:r>
              <a:rPr lang="es-CL" sz="1600" dirty="0">
                <a:solidFill>
                  <a:schemeClr val="accent1">
                    <a:lumMod val="75000"/>
                  </a:schemeClr>
                </a:solidFill>
              </a:rPr>
              <a:t>Diapositiva </a:t>
            </a:r>
            <a:fld id="{FB200E9F-FA74-4F00-8A1D-756C227145EF}" type="slidenum">
              <a:rPr lang="es-CL" sz="1600" smtClean="0">
                <a:solidFill>
                  <a:schemeClr val="accent1">
                    <a:lumMod val="75000"/>
                  </a:schemeClr>
                </a:solidFill>
              </a:rPr>
            </a:fld>
            <a:endParaRPr lang="es-CL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26465"/>
          <a:stretch>
            <a:fillRect/>
          </a:stretch>
        </p:blipFill>
        <p:spPr>
          <a:xfrm>
            <a:off x="0" y="10509"/>
            <a:ext cx="4351282" cy="70674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5844" y="10509"/>
            <a:ext cx="6383712" cy="706749"/>
          </a:xfrm>
          <a:prstGeom prst="rect">
            <a:avLst/>
          </a:prstGeom>
        </p:spPr>
      </p:pic>
      <p:pic>
        <p:nvPicPr>
          <p:cNvPr id="2" name="Marcador de posición de contenido 1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3567430" y="6398260"/>
            <a:ext cx="2717165" cy="45974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300360" y="693703"/>
            <a:ext cx="9479903" cy="99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es-ES" sz="2800" b="0" i="0" dirty="0">
                <a:solidFill>
                  <a:srgbClr val="2F324A"/>
                </a:solidFill>
                <a:effectLst/>
                <a:latin typeface="Noto Sans" panose="020B0502040504020204" pitchFamily="34" charset="0"/>
              </a:rPr>
              <a:t>¿A quién cree usted que favorece el resultado </a:t>
            </a:r>
            <a:endParaRPr lang="es-ES" sz="2800" b="0" i="0" dirty="0">
              <a:solidFill>
                <a:srgbClr val="2F324A"/>
              </a:solidFill>
              <a:effectLst/>
              <a:latin typeface="Noto Sans" panose="020B0502040504020204" pitchFamily="34" charset="0"/>
            </a:endParaRPr>
          </a:p>
          <a:p>
            <a:pPr lvl="0" algn="ctr">
              <a:lnSpc>
                <a:spcPct val="107000"/>
              </a:lnSpc>
            </a:pPr>
            <a:r>
              <a:rPr lang="es-ES" sz="2800" b="0" i="0" dirty="0">
                <a:solidFill>
                  <a:srgbClr val="2F324A"/>
                </a:solidFill>
                <a:effectLst/>
                <a:latin typeface="Noto Sans" panose="020B0502040504020204" pitchFamily="34" charset="0"/>
              </a:rPr>
              <a:t>del plebiscito?</a:t>
            </a:r>
            <a:endParaRPr lang="es-ES" sz="28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Gráfico 5"/>
          <p:cNvGraphicFramePr/>
          <p:nvPr/>
        </p:nvGraphicFramePr>
        <p:xfrm>
          <a:off x="891098" y="1979312"/>
          <a:ext cx="8298425" cy="5098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número de diapositiva 12"/>
          <p:cNvSpPr>
            <a:spLocks noGrp="1"/>
          </p:cNvSpPr>
          <p:nvPr>
            <p:ph type="sldNum" sz="quarter" idx="12"/>
          </p:nvPr>
        </p:nvSpPr>
        <p:spPr>
          <a:xfrm>
            <a:off x="7819370" y="6555718"/>
            <a:ext cx="2268141" cy="288822"/>
          </a:xfrm>
        </p:spPr>
        <p:txBody>
          <a:bodyPr/>
          <a:lstStyle/>
          <a:p>
            <a:r>
              <a:rPr lang="es-CL" sz="1600" dirty="0">
                <a:solidFill>
                  <a:schemeClr val="accent1">
                    <a:lumMod val="75000"/>
                  </a:schemeClr>
                </a:solidFill>
              </a:rPr>
              <a:t>Diapositiva </a:t>
            </a:r>
            <a:fld id="{FB200E9F-FA74-4F00-8A1D-756C227145EF}" type="slidenum">
              <a:rPr lang="es-CL" sz="1600" smtClean="0">
                <a:solidFill>
                  <a:schemeClr val="accent1">
                    <a:lumMod val="75000"/>
                  </a:schemeClr>
                </a:solidFill>
              </a:rPr>
            </a:fld>
            <a:endParaRPr lang="es-CL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26465"/>
          <a:stretch>
            <a:fillRect/>
          </a:stretch>
        </p:blipFill>
        <p:spPr>
          <a:xfrm>
            <a:off x="0" y="10509"/>
            <a:ext cx="4351282" cy="70674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5844" y="10509"/>
            <a:ext cx="6383712" cy="706749"/>
          </a:xfrm>
          <a:prstGeom prst="rect">
            <a:avLst/>
          </a:prstGeom>
        </p:spPr>
      </p:pic>
      <p:pic>
        <p:nvPicPr>
          <p:cNvPr id="2" name="Marcador de posición de contenido 1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3567430" y="6398260"/>
            <a:ext cx="2717165" cy="45974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300360" y="693703"/>
            <a:ext cx="9479903" cy="99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es-ES" sz="2800" b="0" i="0" dirty="0">
                <a:solidFill>
                  <a:srgbClr val="2F324A"/>
                </a:solidFill>
                <a:effectLst/>
                <a:latin typeface="Noto Sans" panose="020B0502040504020204" pitchFamily="34" charset="0"/>
              </a:rPr>
              <a:t>¿Cree usted que el resultado del Plebiscito fortalece, debilita a no afecta a la figura de Evelyn Matthei?</a:t>
            </a:r>
            <a:endParaRPr lang="es-ES" sz="28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Gráfico 5"/>
          <p:cNvGraphicFramePr/>
          <p:nvPr/>
        </p:nvGraphicFramePr>
        <p:xfrm>
          <a:off x="891098" y="1979312"/>
          <a:ext cx="8298425" cy="5098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número de diapositiva 12"/>
          <p:cNvSpPr>
            <a:spLocks noGrp="1"/>
          </p:cNvSpPr>
          <p:nvPr>
            <p:ph type="sldNum" sz="quarter" idx="12"/>
          </p:nvPr>
        </p:nvSpPr>
        <p:spPr>
          <a:xfrm>
            <a:off x="7819370" y="6555718"/>
            <a:ext cx="2268141" cy="288822"/>
          </a:xfrm>
        </p:spPr>
        <p:txBody>
          <a:bodyPr/>
          <a:lstStyle/>
          <a:p>
            <a:r>
              <a:rPr lang="es-CL" sz="1600" dirty="0">
                <a:solidFill>
                  <a:schemeClr val="accent1">
                    <a:lumMod val="75000"/>
                  </a:schemeClr>
                </a:solidFill>
              </a:rPr>
              <a:t>Diapositiva </a:t>
            </a:r>
            <a:fld id="{FB200E9F-FA74-4F00-8A1D-756C227145EF}" type="slidenum">
              <a:rPr lang="es-CL" sz="1600" smtClean="0">
                <a:solidFill>
                  <a:schemeClr val="accent1">
                    <a:lumMod val="75000"/>
                  </a:schemeClr>
                </a:solidFill>
              </a:rPr>
            </a:fld>
            <a:endParaRPr lang="es-CL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26465"/>
          <a:stretch>
            <a:fillRect/>
          </a:stretch>
        </p:blipFill>
        <p:spPr>
          <a:xfrm>
            <a:off x="0" y="10509"/>
            <a:ext cx="4351282" cy="70674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5844" y="10509"/>
            <a:ext cx="6383712" cy="706749"/>
          </a:xfrm>
          <a:prstGeom prst="rect">
            <a:avLst/>
          </a:prstGeom>
        </p:spPr>
      </p:pic>
      <p:pic>
        <p:nvPicPr>
          <p:cNvPr id="2" name="Marcador de posición de contenido 1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3567430" y="6398260"/>
            <a:ext cx="2717165" cy="45974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300360" y="693703"/>
            <a:ext cx="9479903" cy="99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es-ES" sz="2800" b="0" i="0" dirty="0">
                <a:solidFill>
                  <a:srgbClr val="2F324A"/>
                </a:solidFill>
                <a:effectLst/>
                <a:latin typeface="Noto Sans" panose="020B0502040504020204" pitchFamily="34" charset="0"/>
              </a:rPr>
              <a:t>¿Cree usted que el resultado del Plebiscito fortalece, debilita a no afecta a la figura de José Antonio Kast?</a:t>
            </a:r>
            <a:endParaRPr lang="es-ES" sz="28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Gráfico 5"/>
          <p:cNvGraphicFramePr/>
          <p:nvPr/>
        </p:nvGraphicFramePr>
        <p:xfrm>
          <a:off x="891099" y="1952418"/>
          <a:ext cx="8298425" cy="5098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número de diapositiva 12"/>
          <p:cNvSpPr>
            <a:spLocks noGrp="1"/>
          </p:cNvSpPr>
          <p:nvPr>
            <p:ph type="sldNum" sz="quarter" idx="12"/>
          </p:nvPr>
        </p:nvSpPr>
        <p:spPr>
          <a:xfrm>
            <a:off x="7819370" y="6555718"/>
            <a:ext cx="2268141" cy="288822"/>
          </a:xfrm>
        </p:spPr>
        <p:txBody>
          <a:bodyPr/>
          <a:lstStyle/>
          <a:p>
            <a:r>
              <a:rPr lang="es-CL" sz="1600" dirty="0">
                <a:solidFill>
                  <a:schemeClr val="accent1">
                    <a:lumMod val="75000"/>
                  </a:schemeClr>
                </a:solidFill>
              </a:rPr>
              <a:t>Diapositiva </a:t>
            </a:r>
            <a:fld id="{FB200E9F-FA74-4F00-8A1D-756C227145EF}" type="slidenum">
              <a:rPr lang="es-CL" sz="1600" smtClean="0">
                <a:solidFill>
                  <a:schemeClr val="accent1">
                    <a:lumMod val="75000"/>
                  </a:schemeClr>
                </a:solidFill>
              </a:rPr>
            </a:fld>
            <a:endParaRPr lang="es-CL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26465"/>
          <a:stretch>
            <a:fillRect/>
          </a:stretch>
        </p:blipFill>
        <p:spPr>
          <a:xfrm>
            <a:off x="0" y="10509"/>
            <a:ext cx="4351282" cy="70674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5844" y="10509"/>
            <a:ext cx="6383712" cy="706749"/>
          </a:xfrm>
          <a:prstGeom prst="rect">
            <a:avLst/>
          </a:prstGeom>
        </p:spPr>
      </p:pic>
      <p:pic>
        <p:nvPicPr>
          <p:cNvPr id="2" name="Marcador de posición de contenido 1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3567430" y="6398260"/>
            <a:ext cx="2717165" cy="45974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300360" y="693703"/>
            <a:ext cx="9479903" cy="99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es-ES" sz="2800" b="0" i="0" dirty="0">
                <a:solidFill>
                  <a:srgbClr val="2F324A"/>
                </a:solidFill>
                <a:effectLst/>
                <a:latin typeface="Noto Sans" panose="020B0502040504020204" pitchFamily="34" charset="0"/>
              </a:rPr>
              <a:t>¿Cree usted que el resultado del Plebiscito fortalece, debilita a no afecta a la figura de Michelle Bachelet?</a:t>
            </a:r>
            <a:endParaRPr lang="es-ES" sz="28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Gráfico 5"/>
          <p:cNvGraphicFramePr/>
          <p:nvPr/>
        </p:nvGraphicFramePr>
        <p:xfrm>
          <a:off x="891098" y="1979312"/>
          <a:ext cx="8298425" cy="5098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número de diapositiva 12"/>
          <p:cNvSpPr>
            <a:spLocks noGrp="1"/>
          </p:cNvSpPr>
          <p:nvPr>
            <p:ph type="sldNum" sz="quarter" idx="12"/>
          </p:nvPr>
        </p:nvSpPr>
        <p:spPr>
          <a:xfrm>
            <a:off x="7819370" y="6555718"/>
            <a:ext cx="2268141" cy="288822"/>
          </a:xfrm>
        </p:spPr>
        <p:txBody>
          <a:bodyPr/>
          <a:lstStyle/>
          <a:p>
            <a:r>
              <a:rPr lang="es-CL" sz="1600" dirty="0">
                <a:solidFill>
                  <a:schemeClr val="accent1">
                    <a:lumMod val="75000"/>
                  </a:schemeClr>
                </a:solidFill>
              </a:rPr>
              <a:t>Diapositiva </a:t>
            </a:r>
            <a:fld id="{FB200E9F-FA74-4F00-8A1D-756C227145EF}" type="slidenum">
              <a:rPr lang="es-CL" sz="1600" smtClean="0">
                <a:solidFill>
                  <a:schemeClr val="accent1">
                    <a:lumMod val="75000"/>
                  </a:schemeClr>
                </a:solidFill>
              </a:rPr>
            </a:fld>
            <a:endParaRPr lang="es-CL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26465"/>
          <a:stretch>
            <a:fillRect/>
          </a:stretch>
        </p:blipFill>
        <p:spPr>
          <a:xfrm>
            <a:off x="0" y="10509"/>
            <a:ext cx="4351282" cy="70674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5844" y="10509"/>
            <a:ext cx="6383712" cy="706749"/>
          </a:xfrm>
          <a:prstGeom prst="rect">
            <a:avLst/>
          </a:prstGeom>
        </p:spPr>
      </p:pic>
      <p:pic>
        <p:nvPicPr>
          <p:cNvPr id="2" name="Marcador de posición de contenido 1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3567430" y="6398260"/>
            <a:ext cx="2717165" cy="45974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39959" y="813330"/>
            <a:ext cx="9750489" cy="1259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s-ES" sz="2400" b="0" i="0" dirty="0">
                <a:solidFill>
                  <a:srgbClr val="2F324A"/>
                </a:solidFill>
                <a:effectLst/>
                <a:latin typeface="Noto Sans" panose="020B0502040504020204" pitchFamily="34" charset="0"/>
              </a:rPr>
              <a:t>En una escala de 1 a 10, donde 1 es MUY DE IZQUIERDA, 10 es MUY DE DERECHA y 5 es DE CENTRO, ¿dónde cree usted que debiera ubicarse un futuro Gobierno?</a:t>
            </a:r>
            <a:endParaRPr lang="es-ES" sz="24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Marcador de contenido 5"/>
          <p:cNvGraphicFramePr/>
          <p:nvPr/>
        </p:nvGraphicFramePr>
        <p:xfrm>
          <a:off x="57252" y="1651819"/>
          <a:ext cx="9966120" cy="4555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2075</Words>
  <Application>WPS Presentation</Application>
  <PresentationFormat>Personalizado</PresentationFormat>
  <Paragraphs>83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9" baseType="lpstr">
      <vt:lpstr>Arial</vt:lpstr>
      <vt:lpstr>SimSun</vt:lpstr>
      <vt:lpstr>Wingdings</vt:lpstr>
      <vt:lpstr>Noto Sans</vt:lpstr>
      <vt:lpstr>Sans Serif Collection</vt:lpstr>
      <vt:lpstr>Calibri</vt:lpstr>
      <vt:lpstr>Times New Roman</vt:lpstr>
      <vt:lpstr>Microsoft YaHei</vt:lpstr>
      <vt:lpstr>Arial Unicode MS</vt:lpstr>
      <vt:lpstr>Calibri Light</vt:lpstr>
      <vt:lpstr>Tema de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Encuesta SIGNOS</dc:creator>
  <cp:lastModifiedBy>sesco</cp:lastModifiedBy>
  <cp:revision>447</cp:revision>
  <dcterms:created xsi:type="dcterms:W3CDTF">2021-02-15T13:00:00Z</dcterms:created>
  <dcterms:modified xsi:type="dcterms:W3CDTF">2023-12-22T23:03:28Z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56172C47F1804DE3B5DF9684DC907EC0_13</vt:lpwstr>
  </property>
  <property fmtid="{D5CDD505-2E9C-101B-9397-08002B2CF9AE}" pid="3" name="KSOProductBuildVer">
    <vt:lpwstr>1033-12.2.0.13359</vt:lpwstr>
  </property>
</Properties>
</file>